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diagrams/drawing7.xml" ContentType="application/vnd.ms-office.drawingml.diagramDrawing+xml"/>
  <Override PartName="/ppt/diagrams/quickStyle8.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diagrams/layout8.xml" ContentType="application/vnd.openxmlformats-officedocument.drawingml.diagram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25" r:id="rId2"/>
    <p:sldId id="356" r:id="rId3"/>
    <p:sldId id="355" r:id="rId4"/>
    <p:sldId id="361" r:id="rId5"/>
    <p:sldId id="360" r:id="rId6"/>
    <p:sldId id="374" r:id="rId7"/>
    <p:sldId id="371" r:id="rId8"/>
    <p:sldId id="376" r:id="rId9"/>
    <p:sldId id="372" r:id="rId10"/>
    <p:sldId id="373" r:id="rId11"/>
    <p:sldId id="375"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Gill Sans MT" pitchFamily="34" charset="-18"/>
        <a:ea typeface="+mn-ea"/>
        <a:cs typeface="+mn-cs"/>
      </a:defRPr>
    </a:lvl1pPr>
    <a:lvl2pPr marL="457200" algn="l" rtl="0" fontAlgn="base">
      <a:spcBef>
        <a:spcPct val="0"/>
      </a:spcBef>
      <a:spcAft>
        <a:spcPct val="0"/>
      </a:spcAft>
      <a:defRPr sz="2400" kern="1200">
        <a:solidFill>
          <a:schemeClr val="tx1"/>
        </a:solidFill>
        <a:latin typeface="Gill Sans MT" pitchFamily="34" charset="-18"/>
        <a:ea typeface="+mn-ea"/>
        <a:cs typeface="+mn-cs"/>
      </a:defRPr>
    </a:lvl2pPr>
    <a:lvl3pPr marL="914400" algn="l" rtl="0" fontAlgn="base">
      <a:spcBef>
        <a:spcPct val="0"/>
      </a:spcBef>
      <a:spcAft>
        <a:spcPct val="0"/>
      </a:spcAft>
      <a:defRPr sz="2400" kern="1200">
        <a:solidFill>
          <a:schemeClr val="tx1"/>
        </a:solidFill>
        <a:latin typeface="Gill Sans MT" pitchFamily="34" charset="-18"/>
        <a:ea typeface="+mn-ea"/>
        <a:cs typeface="+mn-cs"/>
      </a:defRPr>
    </a:lvl3pPr>
    <a:lvl4pPr marL="1371600" algn="l" rtl="0" fontAlgn="base">
      <a:spcBef>
        <a:spcPct val="0"/>
      </a:spcBef>
      <a:spcAft>
        <a:spcPct val="0"/>
      </a:spcAft>
      <a:defRPr sz="2400" kern="1200">
        <a:solidFill>
          <a:schemeClr val="tx1"/>
        </a:solidFill>
        <a:latin typeface="Gill Sans MT" pitchFamily="34" charset="-18"/>
        <a:ea typeface="+mn-ea"/>
        <a:cs typeface="+mn-cs"/>
      </a:defRPr>
    </a:lvl4pPr>
    <a:lvl5pPr marL="1828800" algn="l" rtl="0" fontAlgn="base">
      <a:spcBef>
        <a:spcPct val="0"/>
      </a:spcBef>
      <a:spcAft>
        <a:spcPct val="0"/>
      </a:spcAft>
      <a:defRPr sz="2400" kern="1200">
        <a:solidFill>
          <a:schemeClr val="tx1"/>
        </a:solidFill>
        <a:latin typeface="Gill Sans MT" pitchFamily="34" charset="-18"/>
        <a:ea typeface="+mn-ea"/>
        <a:cs typeface="+mn-cs"/>
      </a:defRPr>
    </a:lvl5pPr>
    <a:lvl6pPr marL="2286000" algn="l" defTabSz="914400" rtl="0" eaLnBrk="1" latinLnBrk="0" hangingPunct="1">
      <a:defRPr sz="2400" kern="1200">
        <a:solidFill>
          <a:schemeClr val="tx1"/>
        </a:solidFill>
        <a:latin typeface="Gill Sans MT" pitchFamily="34" charset="-18"/>
        <a:ea typeface="+mn-ea"/>
        <a:cs typeface="+mn-cs"/>
      </a:defRPr>
    </a:lvl6pPr>
    <a:lvl7pPr marL="2743200" algn="l" defTabSz="914400" rtl="0" eaLnBrk="1" latinLnBrk="0" hangingPunct="1">
      <a:defRPr sz="2400" kern="1200">
        <a:solidFill>
          <a:schemeClr val="tx1"/>
        </a:solidFill>
        <a:latin typeface="Gill Sans MT" pitchFamily="34" charset="-18"/>
        <a:ea typeface="+mn-ea"/>
        <a:cs typeface="+mn-cs"/>
      </a:defRPr>
    </a:lvl7pPr>
    <a:lvl8pPr marL="3200400" algn="l" defTabSz="914400" rtl="0" eaLnBrk="1" latinLnBrk="0" hangingPunct="1">
      <a:defRPr sz="2400" kern="1200">
        <a:solidFill>
          <a:schemeClr val="tx1"/>
        </a:solidFill>
        <a:latin typeface="Gill Sans MT" pitchFamily="34" charset="-18"/>
        <a:ea typeface="+mn-ea"/>
        <a:cs typeface="+mn-cs"/>
      </a:defRPr>
    </a:lvl8pPr>
    <a:lvl9pPr marL="3657600" algn="l" defTabSz="914400" rtl="0" eaLnBrk="1" latinLnBrk="0" hangingPunct="1">
      <a:defRPr sz="2400" kern="1200">
        <a:solidFill>
          <a:schemeClr val="tx1"/>
        </a:solidFill>
        <a:latin typeface="Gill Sans MT" pitchFamily="34" charset="-18"/>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00"/>
    <a:srgbClr val="43F703"/>
    <a:srgbClr val="66FF99"/>
    <a:srgbClr val="6666FF"/>
    <a:srgbClr val="006600"/>
    <a:srgbClr val="FFFF99"/>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7" autoAdjust="0"/>
    <p:restoredTop sz="94629" autoAdjust="0"/>
  </p:normalViewPr>
  <p:slideViewPr>
    <p:cSldViewPr>
      <p:cViewPr>
        <p:scale>
          <a:sx n="68" d="100"/>
          <a:sy n="68" d="100"/>
        </p:scale>
        <p:origin x="-1230"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638"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6BE4D8-D23C-47D0-BABA-DD9BC8ED21EE}"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cs-CZ"/>
        </a:p>
      </dgm:t>
    </dgm:pt>
    <dgm:pt modelId="{D05E34E4-E0AC-4CF0-9897-0FC136BA44E9}">
      <dgm:prSet custT="1"/>
      <dgm:spPr/>
      <dgm:t>
        <a:bodyPr/>
        <a:lstStyle/>
        <a:p>
          <a:pPr algn="ctr" rtl="0"/>
          <a:r>
            <a:rPr lang="pl-PL" sz="4000" b="1" dirty="0" smtClean="0"/>
            <a:t>Program ćwiczeń</a:t>
          </a:r>
          <a:endParaRPr lang="cs-CZ" sz="4000" b="1" dirty="0"/>
        </a:p>
      </dgm:t>
    </dgm:pt>
    <dgm:pt modelId="{E6222E42-C9D7-480A-9E3E-CF32BA0DA5CC}" type="parTrans" cxnId="{A9826261-1955-431E-AF6A-3D041B17E01A}">
      <dgm:prSet/>
      <dgm:spPr/>
      <dgm:t>
        <a:bodyPr/>
        <a:lstStyle/>
        <a:p>
          <a:endParaRPr lang="cs-CZ"/>
        </a:p>
      </dgm:t>
    </dgm:pt>
    <dgm:pt modelId="{6A03E5A3-2315-45A9-B62C-1C0FA278D086}" type="sibTrans" cxnId="{A9826261-1955-431E-AF6A-3D041B17E01A}">
      <dgm:prSet/>
      <dgm:spPr/>
      <dgm:t>
        <a:bodyPr/>
        <a:lstStyle/>
        <a:p>
          <a:endParaRPr lang="cs-CZ"/>
        </a:p>
      </dgm:t>
    </dgm:pt>
    <dgm:pt modelId="{66F4E44D-A9E2-46CA-A1DF-4B2954566956}" type="pres">
      <dgm:prSet presAssocID="{0F6BE4D8-D23C-47D0-BABA-DD9BC8ED21EE}" presName="linear" presStyleCnt="0">
        <dgm:presLayoutVars>
          <dgm:animLvl val="lvl"/>
          <dgm:resizeHandles val="exact"/>
        </dgm:presLayoutVars>
      </dgm:prSet>
      <dgm:spPr/>
      <dgm:t>
        <a:bodyPr/>
        <a:lstStyle/>
        <a:p>
          <a:endParaRPr lang="cs-CZ"/>
        </a:p>
      </dgm:t>
    </dgm:pt>
    <dgm:pt modelId="{520D7FCF-3060-493E-9A6E-79BEEB6DB48C}" type="pres">
      <dgm:prSet presAssocID="{D05E34E4-E0AC-4CF0-9897-0FC136BA44E9}" presName="parentText" presStyleLbl="node1" presStyleIdx="0" presStyleCnt="1">
        <dgm:presLayoutVars>
          <dgm:chMax val="0"/>
          <dgm:bulletEnabled val="1"/>
        </dgm:presLayoutVars>
      </dgm:prSet>
      <dgm:spPr/>
      <dgm:t>
        <a:bodyPr/>
        <a:lstStyle/>
        <a:p>
          <a:endParaRPr lang="cs-CZ"/>
        </a:p>
      </dgm:t>
    </dgm:pt>
  </dgm:ptLst>
  <dgm:cxnLst>
    <dgm:cxn modelId="{668C89FD-141D-406F-B87B-35874F906498}" type="presOf" srcId="{D05E34E4-E0AC-4CF0-9897-0FC136BA44E9}" destId="{520D7FCF-3060-493E-9A6E-79BEEB6DB48C}" srcOrd="0" destOrd="0" presId="urn:microsoft.com/office/officeart/2005/8/layout/vList2"/>
    <dgm:cxn modelId="{A9826261-1955-431E-AF6A-3D041B17E01A}" srcId="{0F6BE4D8-D23C-47D0-BABA-DD9BC8ED21EE}" destId="{D05E34E4-E0AC-4CF0-9897-0FC136BA44E9}" srcOrd="0" destOrd="0" parTransId="{E6222E42-C9D7-480A-9E3E-CF32BA0DA5CC}" sibTransId="{6A03E5A3-2315-45A9-B62C-1C0FA278D086}"/>
    <dgm:cxn modelId="{D3A01D88-F8F3-44EF-A689-6811174C3A91}" type="presOf" srcId="{0F6BE4D8-D23C-47D0-BABA-DD9BC8ED21EE}" destId="{66F4E44D-A9E2-46CA-A1DF-4B2954566956}" srcOrd="0" destOrd="0" presId="urn:microsoft.com/office/officeart/2005/8/layout/vList2"/>
    <dgm:cxn modelId="{828320F6-83D8-4B49-A8A3-A0332B4E1205}" type="presParOf" srcId="{66F4E44D-A9E2-46CA-A1DF-4B2954566956}" destId="{520D7FCF-3060-493E-9A6E-79BEEB6DB48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910D41-11FA-48DA-8B54-583D2554F6F5}"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cs-CZ"/>
        </a:p>
      </dgm:t>
    </dgm:pt>
    <dgm:pt modelId="{63A252D8-7C5F-4305-9359-62094454CC33}">
      <dgm:prSet custT="1"/>
      <dgm:spPr/>
      <dgm:t>
        <a:bodyPr/>
        <a:lstStyle/>
        <a:p>
          <a:pPr algn="ctr" rtl="0"/>
          <a:r>
            <a:rPr lang="cs-CZ" sz="4000" b="1" dirty="0" smtClean="0"/>
            <a:t>Literatura</a:t>
          </a:r>
          <a:endParaRPr lang="cs-CZ" sz="4000" b="1" dirty="0"/>
        </a:p>
      </dgm:t>
    </dgm:pt>
    <dgm:pt modelId="{306DCF51-ED08-4674-B352-88D664C03BD9}" type="parTrans" cxnId="{A24D8407-092F-4CC5-9807-D09B18B6E9A6}">
      <dgm:prSet/>
      <dgm:spPr/>
      <dgm:t>
        <a:bodyPr/>
        <a:lstStyle/>
        <a:p>
          <a:endParaRPr lang="cs-CZ"/>
        </a:p>
      </dgm:t>
    </dgm:pt>
    <dgm:pt modelId="{8510517F-FF73-483B-B73A-9D6CD9861C05}" type="sibTrans" cxnId="{A24D8407-092F-4CC5-9807-D09B18B6E9A6}">
      <dgm:prSet/>
      <dgm:spPr/>
      <dgm:t>
        <a:bodyPr/>
        <a:lstStyle/>
        <a:p>
          <a:endParaRPr lang="cs-CZ"/>
        </a:p>
      </dgm:t>
    </dgm:pt>
    <dgm:pt modelId="{0744FCAC-5480-4709-9453-2F3461D2CB4B}" type="pres">
      <dgm:prSet presAssocID="{56910D41-11FA-48DA-8B54-583D2554F6F5}" presName="linear" presStyleCnt="0">
        <dgm:presLayoutVars>
          <dgm:animLvl val="lvl"/>
          <dgm:resizeHandles val="exact"/>
        </dgm:presLayoutVars>
      </dgm:prSet>
      <dgm:spPr/>
      <dgm:t>
        <a:bodyPr/>
        <a:lstStyle/>
        <a:p>
          <a:endParaRPr lang="cs-CZ"/>
        </a:p>
      </dgm:t>
    </dgm:pt>
    <dgm:pt modelId="{F99A67F6-F7B3-48C9-8BFB-626856F3DDE8}" type="pres">
      <dgm:prSet presAssocID="{63A252D8-7C5F-4305-9359-62094454CC33}" presName="parentText" presStyleLbl="node1" presStyleIdx="0" presStyleCnt="1">
        <dgm:presLayoutVars>
          <dgm:chMax val="0"/>
          <dgm:bulletEnabled val="1"/>
        </dgm:presLayoutVars>
      </dgm:prSet>
      <dgm:spPr/>
      <dgm:t>
        <a:bodyPr/>
        <a:lstStyle/>
        <a:p>
          <a:endParaRPr lang="cs-CZ"/>
        </a:p>
      </dgm:t>
    </dgm:pt>
  </dgm:ptLst>
  <dgm:cxnLst>
    <dgm:cxn modelId="{57D608B0-2BC5-4FFD-AF9E-1183D172B538}" type="presOf" srcId="{63A252D8-7C5F-4305-9359-62094454CC33}" destId="{F99A67F6-F7B3-48C9-8BFB-626856F3DDE8}" srcOrd="0" destOrd="0" presId="urn:microsoft.com/office/officeart/2005/8/layout/vList2"/>
    <dgm:cxn modelId="{A24D8407-092F-4CC5-9807-D09B18B6E9A6}" srcId="{56910D41-11FA-48DA-8B54-583D2554F6F5}" destId="{63A252D8-7C5F-4305-9359-62094454CC33}" srcOrd="0" destOrd="0" parTransId="{306DCF51-ED08-4674-B352-88D664C03BD9}" sibTransId="{8510517F-FF73-483B-B73A-9D6CD9861C05}"/>
    <dgm:cxn modelId="{C080B71C-551F-43A6-8692-23E90E70B7AD}" type="presOf" srcId="{56910D41-11FA-48DA-8B54-583D2554F6F5}" destId="{0744FCAC-5480-4709-9453-2F3461D2CB4B}" srcOrd="0" destOrd="0" presId="urn:microsoft.com/office/officeart/2005/8/layout/vList2"/>
    <dgm:cxn modelId="{05AB93E9-B0BF-4E13-9201-F1EC95FF3CD1}" type="presParOf" srcId="{0744FCAC-5480-4709-9453-2F3461D2CB4B}" destId="{F99A67F6-F7B3-48C9-8BFB-626856F3DDE8}"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B63D21-5FC6-476F-9939-CE50F60A08EF}"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cs-CZ"/>
        </a:p>
      </dgm:t>
    </dgm:pt>
    <dgm:pt modelId="{4FAADFAA-6E7B-4C4B-89EA-A49E51009A58}">
      <dgm:prSet/>
      <dgm:spPr/>
      <dgm:t>
        <a:bodyPr/>
        <a:lstStyle/>
        <a:p>
          <a:pPr algn="ctr" rtl="0"/>
          <a:r>
            <a:rPr lang="pl-PL" b="1" dirty="0" smtClean="0"/>
            <a:t>WYMAGANIA NA ĆWICZENIACH</a:t>
          </a:r>
          <a:endParaRPr lang="cs-CZ" b="1" dirty="0"/>
        </a:p>
      </dgm:t>
    </dgm:pt>
    <dgm:pt modelId="{9AB540FA-4C62-497C-B99A-5678E318D4A7}" type="parTrans" cxnId="{9193D3D4-8CD1-4A94-ABE3-F654830F1A64}">
      <dgm:prSet/>
      <dgm:spPr/>
      <dgm:t>
        <a:bodyPr/>
        <a:lstStyle/>
        <a:p>
          <a:endParaRPr lang="cs-CZ"/>
        </a:p>
      </dgm:t>
    </dgm:pt>
    <dgm:pt modelId="{E2976BD4-1385-463B-A74C-4ED84729D4B7}" type="sibTrans" cxnId="{9193D3D4-8CD1-4A94-ABE3-F654830F1A64}">
      <dgm:prSet/>
      <dgm:spPr/>
      <dgm:t>
        <a:bodyPr/>
        <a:lstStyle/>
        <a:p>
          <a:endParaRPr lang="cs-CZ"/>
        </a:p>
      </dgm:t>
    </dgm:pt>
    <dgm:pt modelId="{E0587A4F-0135-4A4F-AC07-35658697CD16}" type="pres">
      <dgm:prSet presAssocID="{54B63D21-5FC6-476F-9939-CE50F60A08EF}" presName="linear" presStyleCnt="0">
        <dgm:presLayoutVars>
          <dgm:animLvl val="lvl"/>
          <dgm:resizeHandles val="exact"/>
        </dgm:presLayoutVars>
      </dgm:prSet>
      <dgm:spPr/>
      <dgm:t>
        <a:bodyPr/>
        <a:lstStyle/>
        <a:p>
          <a:endParaRPr lang="cs-CZ"/>
        </a:p>
      </dgm:t>
    </dgm:pt>
    <dgm:pt modelId="{A1A41440-9D8E-4134-A495-8FD00D4FF3A8}" type="pres">
      <dgm:prSet presAssocID="{4FAADFAA-6E7B-4C4B-89EA-A49E51009A58}" presName="parentText" presStyleLbl="node1" presStyleIdx="0" presStyleCnt="1">
        <dgm:presLayoutVars>
          <dgm:chMax val="0"/>
          <dgm:bulletEnabled val="1"/>
        </dgm:presLayoutVars>
      </dgm:prSet>
      <dgm:spPr/>
      <dgm:t>
        <a:bodyPr/>
        <a:lstStyle/>
        <a:p>
          <a:endParaRPr lang="cs-CZ"/>
        </a:p>
      </dgm:t>
    </dgm:pt>
  </dgm:ptLst>
  <dgm:cxnLst>
    <dgm:cxn modelId="{AF44A781-ADF1-44F5-9D8B-637D71F3446B}" type="presOf" srcId="{54B63D21-5FC6-476F-9939-CE50F60A08EF}" destId="{E0587A4F-0135-4A4F-AC07-35658697CD16}" srcOrd="0" destOrd="0" presId="urn:microsoft.com/office/officeart/2005/8/layout/vList2"/>
    <dgm:cxn modelId="{2F22689E-4F83-401E-BB3A-714ED9F28AC0}" type="presOf" srcId="{4FAADFAA-6E7B-4C4B-89EA-A49E51009A58}" destId="{A1A41440-9D8E-4134-A495-8FD00D4FF3A8}" srcOrd="0" destOrd="0" presId="urn:microsoft.com/office/officeart/2005/8/layout/vList2"/>
    <dgm:cxn modelId="{9193D3D4-8CD1-4A94-ABE3-F654830F1A64}" srcId="{54B63D21-5FC6-476F-9939-CE50F60A08EF}" destId="{4FAADFAA-6E7B-4C4B-89EA-A49E51009A58}" srcOrd="0" destOrd="0" parTransId="{9AB540FA-4C62-497C-B99A-5678E318D4A7}" sibTransId="{E2976BD4-1385-463B-A74C-4ED84729D4B7}"/>
    <dgm:cxn modelId="{F7FDF42C-A048-4F79-AEA3-3CF7E8F540AB}" type="presParOf" srcId="{E0587A4F-0135-4A4F-AC07-35658697CD16}" destId="{A1A41440-9D8E-4134-A495-8FD00D4FF3A8}"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06FD4F-DFD5-46E1-A8E6-396B95569D92}"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cs-CZ"/>
        </a:p>
      </dgm:t>
    </dgm:pt>
    <dgm:pt modelId="{5440B6A4-07F0-4CCF-8830-D22954E117D8}">
      <dgm:prSet custT="1"/>
      <dgm:spPr/>
      <dgm:t>
        <a:bodyPr/>
        <a:lstStyle/>
        <a:p>
          <a:pPr algn="ctr" rtl="0"/>
          <a:r>
            <a:rPr lang="pl-PL" sz="4000" dirty="0" smtClean="0"/>
            <a:t>Kryteria oceniania na ćwiczeniach</a:t>
          </a:r>
          <a:endParaRPr lang="pl-PL" sz="4000" dirty="0"/>
        </a:p>
      </dgm:t>
    </dgm:pt>
    <dgm:pt modelId="{D8BDD51E-FC8E-4024-A1F7-1663DE3FA99D}" type="parTrans" cxnId="{183AD176-79E3-4141-A6AA-7E20107C76A9}">
      <dgm:prSet/>
      <dgm:spPr/>
      <dgm:t>
        <a:bodyPr/>
        <a:lstStyle/>
        <a:p>
          <a:endParaRPr lang="cs-CZ"/>
        </a:p>
      </dgm:t>
    </dgm:pt>
    <dgm:pt modelId="{BEADE48C-0571-4F7E-A05A-C0CA3560CA57}" type="sibTrans" cxnId="{183AD176-79E3-4141-A6AA-7E20107C76A9}">
      <dgm:prSet/>
      <dgm:spPr/>
      <dgm:t>
        <a:bodyPr/>
        <a:lstStyle/>
        <a:p>
          <a:endParaRPr lang="cs-CZ"/>
        </a:p>
      </dgm:t>
    </dgm:pt>
    <dgm:pt modelId="{EB302D77-4257-48B1-BEBC-BCF930C6A2C5}" type="pres">
      <dgm:prSet presAssocID="{9206FD4F-DFD5-46E1-A8E6-396B95569D92}" presName="linear" presStyleCnt="0">
        <dgm:presLayoutVars>
          <dgm:animLvl val="lvl"/>
          <dgm:resizeHandles val="exact"/>
        </dgm:presLayoutVars>
      </dgm:prSet>
      <dgm:spPr/>
      <dgm:t>
        <a:bodyPr/>
        <a:lstStyle/>
        <a:p>
          <a:endParaRPr lang="cs-CZ"/>
        </a:p>
      </dgm:t>
    </dgm:pt>
    <dgm:pt modelId="{F82C6F56-3B1F-4B83-9F0D-843065D0651E}" type="pres">
      <dgm:prSet presAssocID="{5440B6A4-07F0-4CCF-8830-D22954E117D8}" presName="parentText" presStyleLbl="node1" presStyleIdx="0" presStyleCnt="1">
        <dgm:presLayoutVars>
          <dgm:chMax val="0"/>
          <dgm:bulletEnabled val="1"/>
        </dgm:presLayoutVars>
      </dgm:prSet>
      <dgm:spPr/>
      <dgm:t>
        <a:bodyPr/>
        <a:lstStyle/>
        <a:p>
          <a:endParaRPr lang="cs-CZ"/>
        </a:p>
      </dgm:t>
    </dgm:pt>
  </dgm:ptLst>
  <dgm:cxnLst>
    <dgm:cxn modelId="{183AD176-79E3-4141-A6AA-7E20107C76A9}" srcId="{9206FD4F-DFD5-46E1-A8E6-396B95569D92}" destId="{5440B6A4-07F0-4CCF-8830-D22954E117D8}" srcOrd="0" destOrd="0" parTransId="{D8BDD51E-FC8E-4024-A1F7-1663DE3FA99D}" sibTransId="{BEADE48C-0571-4F7E-A05A-C0CA3560CA57}"/>
    <dgm:cxn modelId="{B993F679-F4A9-44D1-BC0F-B2EBC4A38DB0}" type="presOf" srcId="{9206FD4F-DFD5-46E1-A8E6-396B95569D92}" destId="{EB302D77-4257-48B1-BEBC-BCF930C6A2C5}" srcOrd="0" destOrd="0" presId="urn:microsoft.com/office/officeart/2005/8/layout/vList2"/>
    <dgm:cxn modelId="{D0B54C96-3FCF-4FD0-AEDE-1A9D86BE7AA5}" type="presOf" srcId="{5440B6A4-07F0-4CCF-8830-D22954E117D8}" destId="{F82C6F56-3B1F-4B83-9F0D-843065D0651E}" srcOrd="0" destOrd="0" presId="urn:microsoft.com/office/officeart/2005/8/layout/vList2"/>
    <dgm:cxn modelId="{7C542FF0-E1EF-40CE-9282-A3314F11D554}" type="presParOf" srcId="{EB302D77-4257-48B1-BEBC-BCF930C6A2C5}" destId="{F82C6F56-3B1F-4B83-9F0D-843065D0651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DEE07E-8282-4BDF-961A-48C95A0A3339}"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cs-CZ"/>
        </a:p>
      </dgm:t>
    </dgm:pt>
    <dgm:pt modelId="{67DBA0A5-205D-4709-94FC-902B66E25F17}">
      <dgm:prSet/>
      <dgm:spPr/>
      <dgm:t>
        <a:bodyPr/>
        <a:lstStyle/>
        <a:p>
          <a:pPr rtl="0"/>
          <a:r>
            <a:rPr lang="cs-CZ" b="1" dirty="0" smtClean="0"/>
            <a:t>PROBLEMY DO DYSKUSJI</a:t>
          </a:r>
          <a:endParaRPr lang="cs-CZ" dirty="0"/>
        </a:p>
      </dgm:t>
    </dgm:pt>
    <dgm:pt modelId="{CF91536B-C48B-41D2-A984-6591127D578C}" type="parTrans" cxnId="{326E69F1-1FED-4C52-B35C-459644B47B05}">
      <dgm:prSet/>
      <dgm:spPr/>
      <dgm:t>
        <a:bodyPr/>
        <a:lstStyle/>
        <a:p>
          <a:endParaRPr lang="cs-CZ"/>
        </a:p>
      </dgm:t>
    </dgm:pt>
    <dgm:pt modelId="{46456399-6E0F-43E7-AC0E-EB8D217653D4}" type="sibTrans" cxnId="{326E69F1-1FED-4C52-B35C-459644B47B05}">
      <dgm:prSet/>
      <dgm:spPr/>
      <dgm:t>
        <a:bodyPr/>
        <a:lstStyle/>
        <a:p>
          <a:endParaRPr lang="cs-CZ"/>
        </a:p>
      </dgm:t>
    </dgm:pt>
    <dgm:pt modelId="{D8DEF53D-2F7D-42E3-89E8-F459CDF646B9}" type="pres">
      <dgm:prSet presAssocID="{AADEE07E-8282-4BDF-961A-48C95A0A3339}" presName="linear" presStyleCnt="0">
        <dgm:presLayoutVars>
          <dgm:animLvl val="lvl"/>
          <dgm:resizeHandles val="exact"/>
        </dgm:presLayoutVars>
      </dgm:prSet>
      <dgm:spPr/>
      <dgm:t>
        <a:bodyPr/>
        <a:lstStyle/>
        <a:p>
          <a:endParaRPr lang="cs-CZ"/>
        </a:p>
      </dgm:t>
    </dgm:pt>
    <dgm:pt modelId="{3FC364A3-EF19-4895-B832-73419844CB53}" type="pres">
      <dgm:prSet presAssocID="{67DBA0A5-205D-4709-94FC-902B66E25F17}" presName="parentText" presStyleLbl="node1" presStyleIdx="0" presStyleCnt="1" custLinFactNeighborX="10000">
        <dgm:presLayoutVars>
          <dgm:chMax val="0"/>
          <dgm:bulletEnabled val="1"/>
        </dgm:presLayoutVars>
      </dgm:prSet>
      <dgm:spPr/>
      <dgm:t>
        <a:bodyPr/>
        <a:lstStyle/>
        <a:p>
          <a:endParaRPr lang="cs-CZ"/>
        </a:p>
      </dgm:t>
    </dgm:pt>
  </dgm:ptLst>
  <dgm:cxnLst>
    <dgm:cxn modelId="{326E69F1-1FED-4C52-B35C-459644B47B05}" srcId="{AADEE07E-8282-4BDF-961A-48C95A0A3339}" destId="{67DBA0A5-205D-4709-94FC-902B66E25F17}" srcOrd="0" destOrd="0" parTransId="{CF91536B-C48B-41D2-A984-6591127D578C}" sibTransId="{46456399-6E0F-43E7-AC0E-EB8D217653D4}"/>
    <dgm:cxn modelId="{AD93F8A9-197E-423D-AB5F-26DD090DC704}" type="presOf" srcId="{AADEE07E-8282-4BDF-961A-48C95A0A3339}" destId="{D8DEF53D-2F7D-42E3-89E8-F459CDF646B9}" srcOrd="0" destOrd="0" presId="urn:microsoft.com/office/officeart/2005/8/layout/vList2"/>
    <dgm:cxn modelId="{346886E6-8FDB-4904-A4FA-4994E0882835}" type="presOf" srcId="{67DBA0A5-205D-4709-94FC-902B66E25F17}" destId="{3FC364A3-EF19-4895-B832-73419844CB53}" srcOrd="0" destOrd="0" presId="urn:microsoft.com/office/officeart/2005/8/layout/vList2"/>
    <dgm:cxn modelId="{DEADAE77-2135-451A-9802-2D65DA08E788}" type="presParOf" srcId="{D8DEF53D-2F7D-42E3-89E8-F459CDF646B9}" destId="{3FC364A3-EF19-4895-B832-73419844CB53}"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DEE07E-8282-4BDF-961A-48C95A0A3339}"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cs-CZ"/>
        </a:p>
      </dgm:t>
    </dgm:pt>
    <dgm:pt modelId="{67DBA0A5-205D-4709-94FC-902B66E25F17}">
      <dgm:prSet/>
      <dgm:spPr/>
      <dgm:t>
        <a:bodyPr/>
        <a:lstStyle/>
        <a:p>
          <a:pPr rtl="0"/>
          <a:r>
            <a:rPr lang="cs-CZ" b="1" dirty="0" smtClean="0"/>
            <a:t>PROBLEMY DO DYSKUSJI</a:t>
          </a:r>
          <a:endParaRPr lang="cs-CZ" dirty="0"/>
        </a:p>
      </dgm:t>
    </dgm:pt>
    <dgm:pt modelId="{CF91536B-C48B-41D2-A984-6591127D578C}" type="parTrans" cxnId="{326E69F1-1FED-4C52-B35C-459644B47B05}">
      <dgm:prSet/>
      <dgm:spPr/>
      <dgm:t>
        <a:bodyPr/>
        <a:lstStyle/>
        <a:p>
          <a:endParaRPr lang="cs-CZ"/>
        </a:p>
      </dgm:t>
    </dgm:pt>
    <dgm:pt modelId="{46456399-6E0F-43E7-AC0E-EB8D217653D4}" type="sibTrans" cxnId="{326E69F1-1FED-4C52-B35C-459644B47B05}">
      <dgm:prSet/>
      <dgm:spPr/>
      <dgm:t>
        <a:bodyPr/>
        <a:lstStyle/>
        <a:p>
          <a:endParaRPr lang="cs-CZ"/>
        </a:p>
      </dgm:t>
    </dgm:pt>
    <dgm:pt modelId="{D8DEF53D-2F7D-42E3-89E8-F459CDF646B9}" type="pres">
      <dgm:prSet presAssocID="{AADEE07E-8282-4BDF-961A-48C95A0A3339}" presName="linear" presStyleCnt="0">
        <dgm:presLayoutVars>
          <dgm:animLvl val="lvl"/>
          <dgm:resizeHandles val="exact"/>
        </dgm:presLayoutVars>
      </dgm:prSet>
      <dgm:spPr/>
      <dgm:t>
        <a:bodyPr/>
        <a:lstStyle/>
        <a:p>
          <a:endParaRPr lang="cs-CZ"/>
        </a:p>
      </dgm:t>
    </dgm:pt>
    <dgm:pt modelId="{3FC364A3-EF19-4895-B832-73419844CB53}" type="pres">
      <dgm:prSet presAssocID="{67DBA0A5-205D-4709-94FC-902B66E25F17}" presName="parentText" presStyleLbl="node1" presStyleIdx="0" presStyleCnt="1" custLinFactNeighborX="10000">
        <dgm:presLayoutVars>
          <dgm:chMax val="0"/>
          <dgm:bulletEnabled val="1"/>
        </dgm:presLayoutVars>
      </dgm:prSet>
      <dgm:spPr/>
      <dgm:t>
        <a:bodyPr/>
        <a:lstStyle/>
        <a:p>
          <a:endParaRPr lang="cs-CZ"/>
        </a:p>
      </dgm:t>
    </dgm:pt>
  </dgm:ptLst>
  <dgm:cxnLst>
    <dgm:cxn modelId="{326E69F1-1FED-4C52-B35C-459644B47B05}" srcId="{AADEE07E-8282-4BDF-961A-48C95A0A3339}" destId="{67DBA0A5-205D-4709-94FC-902B66E25F17}" srcOrd="0" destOrd="0" parTransId="{CF91536B-C48B-41D2-A984-6591127D578C}" sibTransId="{46456399-6E0F-43E7-AC0E-EB8D217653D4}"/>
    <dgm:cxn modelId="{F04BD341-8285-4E09-969F-7404402C9DF3}" type="presOf" srcId="{67DBA0A5-205D-4709-94FC-902B66E25F17}" destId="{3FC364A3-EF19-4895-B832-73419844CB53}" srcOrd="0" destOrd="0" presId="urn:microsoft.com/office/officeart/2005/8/layout/vList2"/>
    <dgm:cxn modelId="{427BFC6B-1AB5-449A-A3A3-E0B45406E380}" type="presOf" srcId="{AADEE07E-8282-4BDF-961A-48C95A0A3339}" destId="{D8DEF53D-2F7D-42E3-89E8-F459CDF646B9}" srcOrd="0" destOrd="0" presId="urn:microsoft.com/office/officeart/2005/8/layout/vList2"/>
    <dgm:cxn modelId="{99A6F5A3-8E2B-498C-8C56-169DDC3F6EB5}" type="presParOf" srcId="{D8DEF53D-2F7D-42E3-89E8-F459CDF646B9}" destId="{3FC364A3-EF19-4895-B832-73419844CB53}"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ADEE07E-8282-4BDF-961A-48C95A0A3339}"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cs-CZ"/>
        </a:p>
      </dgm:t>
    </dgm:pt>
    <dgm:pt modelId="{67DBA0A5-205D-4709-94FC-902B66E25F17}">
      <dgm:prSet/>
      <dgm:spPr/>
      <dgm:t>
        <a:bodyPr/>
        <a:lstStyle/>
        <a:p>
          <a:pPr rtl="0"/>
          <a:r>
            <a:rPr lang="cs-CZ" b="1" dirty="0" smtClean="0"/>
            <a:t>PROBLEMY DO DYSKUSJI</a:t>
          </a:r>
          <a:endParaRPr lang="cs-CZ" dirty="0"/>
        </a:p>
      </dgm:t>
    </dgm:pt>
    <dgm:pt modelId="{CF91536B-C48B-41D2-A984-6591127D578C}" type="parTrans" cxnId="{326E69F1-1FED-4C52-B35C-459644B47B05}">
      <dgm:prSet/>
      <dgm:spPr/>
      <dgm:t>
        <a:bodyPr/>
        <a:lstStyle/>
        <a:p>
          <a:endParaRPr lang="cs-CZ"/>
        </a:p>
      </dgm:t>
    </dgm:pt>
    <dgm:pt modelId="{46456399-6E0F-43E7-AC0E-EB8D217653D4}" type="sibTrans" cxnId="{326E69F1-1FED-4C52-B35C-459644B47B05}">
      <dgm:prSet/>
      <dgm:spPr/>
      <dgm:t>
        <a:bodyPr/>
        <a:lstStyle/>
        <a:p>
          <a:endParaRPr lang="cs-CZ"/>
        </a:p>
      </dgm:t>
    </dgm:pt>
    <dgm:pt modelId="{D8DEF53D-2F7D-42E3-89E8-F459CDF646B9}" type="pres">
      <dgm:prSet presAssocID="{AADEE07E-8282-4BDF-961A-48C95A0A3339}" presName="linear" presStyleCnt="0">
        <dgm:presLayoutVars>
          <dgm:animLvl val="lvl"/>
          <dgm:resizeHandles val="exact"/>
        </dgm:presLayoutVars>
      </dgm:prSet>
      <dgm:spPr/>
      <dgm:t>
        <a:bodyPr/>
        <a:lstStyle/>
        <a:p>
          <a:endParaRPr lang="cs-CZ"/>
        </a:p>
      </dgm:t>
    </dgm:pt>
    <dgm:pt modelId="{3FC364A3-EF19-4895-B832-73419844CB53}" type="pres">
      <dgm:prSet presAssocID="{67DBA0A5-205D-4709-94FC-902B66E25F17}" presName="parentText" presStyleLbl="node1" presStyleIdx="0" presStyleCnt="1">
        <dgm:presLayoutVars>
          <dgm:chMax val="0"/>
          <dgm:bulletEnabled val="1"/>
        </dgm:presLayoutVars>
      </dgm:prSet>
      <dgm:spPr/>
      <dgm:t>
        <a:bodyPr/>
        <a:lstStyle/>
        <a:p>
          <a:endParaRPr lang="cs-CZ"/>
        </a:p>
      </dgm:t>
    </dgm:pt>
  </dgm:ptLst>
  <dgm:cxnLst>
    <dgm:cxn modelId="{326E69F1-1FED-4C52-B35C-459644B47B05}" srcId="{AADEE07E-8282-4BDF-961A-48C95A0A3339}" destId="{67DBA0A5-205D-4709-94FC-902B66E25F17}" srcOrd="0" destOrd="0" parTransId="{CF91536B-C48B-41D2-A984-6591127D578C}" sibTransId="{46456399-6E0F-43E7-AC0E-EB8D217653D4}"/>
    <dgm:cxn modelId="{15CABD2D-3686-4F02-99BD-075D12ED0928}" type="presOf" srcId="{AADEE07E-8282-4BDF-961A-48C95A0A3339}" destId="{D8DEF53D-2F7D-42E3-89E8-F459CDF646B9}" srcOrd="0" destOrd="0" presId="urn:microsoft.com/office/officeart/2005/8/layout/vList2"/>
    <dgm:cxn modelId="{8C4F0EE8-AC24-4C20-A5F5-D532A9FEFA0F}" type="presOf" srcId="{67DBA0A5-205D-4709-94FC-902B66E25F17}" destId="{3FC364A3-EF19-4895-B832-73419844CB53}" srcOrd="0" destOrd="0" presId="urn:microsoft.com/office/officeart/2005/8/layout/vList2"/>
    <dgm:cxn modelId="{D894EF13-7E5D-419A-882A-C51C8E154041}" type="presParOf" srcId="{D8DEF53D-2F7D-42E3-89E8-F459CDF646B9}" destId="{3FC364A3-EF19-4895-B832-73419844CB53}"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ADEE07E-8282-4BDF-961A-48C95A0A3339}"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cs-CZ"/>
        </a:p>
      </dgm:t>
    </dgm:pt>
    <dgm:pt modelId="{67DBA0A5-205D-4709-94FC-902B66E25F17}">
      <dgm:prSet/>
      <dgm:spPr/>
      <dgm:t>
        <a:bodyPr/>
        <a:lstStyle/>
        <a:p>
          <a:pPr rtl="0"/>
          <a:r>
            <a:rPr lang="cs-CZ" b="1" dirty="0" smtClean="0"/>
            <a:t>PROBLEMY DO DYSKUSJI</a:t>
          </a:r>
          <a:endParaRPr lang="cs-CZ" dirty="0"/>
        </a:p>
      </dgm:t>
    </dgm:pt>
    <dgm:pt modelId="{CF91536B-C48B-41D2-A984-6591127D578C}" type="parTrans" cxnId="{326E69F1-1FED-4C52-B35C-459644B47B05}">
      <dgm:prSet/>
      <dgm:spPr/>
      <dgm:t>
        <a:bodyPr/>
        <a:lstStyle/>
        <a:p>
          <a:endParaRPr lang="cs-CZ"/>
        </a:p>
      </dgm:t>
    </dgm:pt>
    <dgm:pt modelId="{46456399-6E0F-43E7-AC0E-EB8D217653D4}" type="sibTrans" cxnId="{326E69F1-1FED-4C52-B35C-459644B47B05}">
      <dgm:prSet/>
      <dgm:spPr/>
      <dgm:t>
        <a:bodyPr/>
        <a:lstStyle/>
        <a:p>
          <a:endParaRPr lang="cs-CZ"/>
        </a:p>
      </dgm:t>
    </dgm:pt>
    <dgm:pt modelId="{D8DEF53D-2F7D-42E3-89E8-F459CDF646B9}" type="pres">
      <dgm:prSet presAssocID="{AADEE07E-8282-4BDF-961A-48C95A0A3339}" presName="linear" presStyleCnt="0">
        <dgm:presLayoutVars>
          <dgm:animLvl val="lvl"/>
          <dgm:resizeHandles val="exact"/>
        </dgm:presLayoutVars>
      </dgm:prSet>
      <dgm:spPr/>
      <dgm:t>
        <a:bodyPr/>
        <a:lstStyle/>
        <a:p>
          <a:endParaRPr lang="cs-CZ"/>
        </a:p>
      </dgm:t>
    </dgm:pt>
    <dgm:pt modelId="{3FC364A3-EF19-4895-B832-73419844CB53}" type="pres">
      <dgm:prSet presAssocID="{67DBA0A5-205D-4709-94FC-902B66E25F17}" presName="parentText" presStyleLbl="node1" presStyleIdx="0" presStyleCnt="1">
        <dgm:presLayoutVars>
          <dgm:chMax val="0"/>
          <dgm:bulletEnabled val="1"/>
        </dgm:presLayoutVars>
      </dgm:prSet>
      <dgm:spPr/>
      <dgm:t>
        <a:bodyPr/>
        <a:lstStyle/>
        <a:p>
          <a:endParaRPr lang="cs-CZ"/>
        </a:p>
      </dgm:t>
    </dgm:pt>
  </dgm:ptLst>
  <dgm:cxnLst>
    <dgm:cxn modelId="{326E69F1-1FED-4C52-B35C-459644B47B05}" srcId="{AADEE07E-8282-4BDF-961A-48C95A0A3339}" destId="{67DBA0A5-205D-4709-94FC-902B66E25F17}" srcOrd="0" destOrd="0" parTransId="{CF91536B-C48B-41D2-A984-6591127D578C}" sibTransId="{46456399-6E0F-43E7-AC0E-EB8D217653D4}"/>
    <dgm:cxn modelId="{5BB2263B-945B-4917-B2A7-93BC10A4BD7A}" type="presOf" srcId="{AADEE07E-8282-4BDF-961A-48C95A0A3339}" destId="{D8DEF53D-2F7D-42E3-89E8-F459CDF646B9}" srcOrd="0" destOrd="0" presId="urn:microsoft.com/office/officeart/2005/8/layout/vList2"/>
    <dgm:cxn modelId="{AE6673D7-37EA-4EFD-817A-99E768221DB9}" type="presOf" srcId="{67DBA0A5-205D-4709-94FC-902B66E25F17}" destId="{3FC364A3-EF19-4895-B832-73419844CB53}" srcOrd="0" destOrd="0" presId="urn:microsoft.com/office/officeart/2005/8/layout/vList2"/>
    <dgm:cxn modelId="{49918696-D70F-4639-85A4-954426FFAEEE}" type="presParOf" srcId="{D8DEF53D-2F7D-42E3-89E8-F459CDF646B9}" destId="{3FC364A3-EF19-4895-B832-73419844CB53}"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20D7FCF-3060-493E-9A6E-79BEEB6DB48C}">
      <dsp:nvSpPr>
        <dsp:cNvPr id="0" name=""/>
        <dsp:cNvSpPr/>
      </dsp:nvSpPr>
      <dsp:spPr>
        <a:xfrm>
          <a:off x="0" y="6716"/>
          <a:ext cx="8231832" cy="9547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pl-PL" sz="4000" b="1" kern="1200" dirty="0" smtClean="0"/>
            <a:t>Program ćwiczeń</a:t>
          </a:r>
          <a:endParaRPr lang="cs-CZ" sz="4000" b="1" kern="1200" dirty="0"/>
        </a:p>
      </dsp:txBody>
      <dsp:txXfrm>
        <a:off x="0" y="6716"/>
        <a:ext cx="8231832" cy="9547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9A67F6-F7B3-48C9-8BFB-626856F3DDE8}">
      <dsp:nvSpPr>
        <dsp:cNvPr id="0" name=""/>
        <dsp:cNvSpPr/>
      </dsp:nvSpPr>
      <dsp:spPr>
        <a:xfrm>
          <a:off x="0" y="181"/>
          <a:ext cx="7467600" cy="89578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cs-CZ" sz="4000" b="1" kern="1200" dirty="0" smtClean="0"/>
            <a:t>Literatura</a:t>
          </a:r>
          <a:endParaRPr lang="cs-CZ" sz="4000" b="1" kern="1200" dirty="0"/>
        </a:p>
      </dsp:txBody>
      <dsp:txXfrm>
        <a:off x="0" y="181"/>
        <a:ext cx="7467600" cy="89578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A41440-9D8E-4134-A495-8FD00D4FF3A8}">
      <dsp:nvSpPr>
        <dsp:cNvPr id="0" name=""/>
        <dsp:cNvSpPr/>
      </dsp:nvSpPr>
      <dsp:spPr>
        <a:xfrm>
          <a:off x="0" y="150300"/>
          <a:ext cx="7467600" cy="8424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pl-PL" sz="3600" b="1" kern="1200" dirty="0" smtClean="0"/>
            <a:t>WYMAGANIA NA ĆWICZENIACH</a:t>
          </a:r>
          <a:endParaRPr lang="cs-CZ" sz="3600" b="1" kern="1200" dirty="0"/>
        </a:p>
      </dsp:txBody>
      <dsp:txXfrm>
        <a:off x="0" y="150300"/>
        <a:ext cx="7467600" cy="8424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2C6F56-3B1F-4B83-9F0D-843065D0651E}">
      <dsp:nvSpPr>
        <dsp:cNvPr id="0" name=""/>
        <dsp:cNvSpPr/>
      </dsp:nvSpPr>
      <dsp:spPr>
        <a:xfrm>
          <a:off x="0" y="539"/>
          <a:ext cx="8303840" cy="1141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pl-PL" sz="4000" kern="1200" dirty="0" smtClean="0"/>
            <a:t>Kryteria oceniania na ćwiczeniach</a:t>
          </a:r>
          <a:endParaRPr lang="pl-PL" sz="4000" kern="1200" dirty="0"/>
        </a:p>
      </dsp:txBody>
      <dsp:txXfrm>
        <a:off x="0" y="539"/>
        <a:ext cx="8303840" cy="114192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C364A3-EF19-4895-B832-73419844CB53}">
      <dsp:nvSpPr>
        <dsp:cNvPr id="0" name=""/>
        <dsp:cNvSpPr/>
      </dsp:nvSpPr>
      <dsp:spPr>
        <a:xfrm>
          <a:off x="0" y="36900"/>
          <a:ext cx="7560000" cy="10062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b="1" kern="1200" dirty="0" smtClean="0"/>
            <a:t>PROBLEMY DO DYSKUSJI</a:t>
          </a:r>
          <a:endParaRPr lang="cs-CZ" sz="4300" kern="1200" dirty="0"/>
        </a:p>
      </dsp:txBody>
      <dsp:txXfrm>
        <a:off x="0" y="36900"/>
        <a:ext cx="7560000" cy="100620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C364A3-EF19-4895-B832-73419844CB53}">
      <dsp:nvSpPr>
        <dsp:cNvPr id="0" name=""/>
        <dsp:cNvSpPr/>
      </dsp:nvSpPr>
      <dsp:spPr>
        <a:xfrm>
          <a:off x="0" y="36900"/>
          <a:ext cx="7560000" cy="10062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b="1" kern="1200" dirty="0" smtClean="0"/>
            <a:t>PROBLEMY DO DYSKUSJI</a:t>
          </a:r>
          <a:endParaRPr lang="cs-CZ" sz="4300" kern="1200" dirty="0"/>
        </a:p>
      </dsp:txBody>
      <dsp:txXfrm>
        <a:off x="0" y="36900"/>
        <a:ext cx="7560000" cy="10062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C364A3-EF19-4895-B832-73419844CB53}">
      <dsp:nvSpPr>
        <dsp:cNvPr id="0" name=""/>
        <dsp:cNvSpPr/>
      </dsp:nvSpPr>
      <dsp:spPr>
        <a:xfrm>
          <a:off x="0" y="36900"/>
          <a:ext cx="7560000" cy="10062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b="1" kern="1200" dirty="0" smtClean="0"/>
            <a:t>PROBLEMY DO DYSKUSJI</a:t>
          </a:r>
          <a:endParaRPr lang="cs-CZ" sz="4300" kern="1200" dirty="0"/>
        </a:p>
      </dsp:txBody>
      <dsp:txXfrm>
        <a:off x="0" y="36900"/>
        <a:ext cx="7560000" cy="100620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C364A3-EF19-4895-B832-73419844CB53}">
      <dsp:nvSpPr>
        <dsp:cNvPr id="0" name=""/>
        <dsp:cNvSpPr/>
      </dsp:nvSpPr>
      <dsp:spPr>
        <a:xfrm>
          <a:off x="0" y="36900"/>
          <a:ext cx="7560000" cy="10062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b="1" kern="1200" dirty="0" smtClean="0"/>
            <a:t>PROBLEMY DO DYSKUSJI</a:t>
          </a:r>
          <a:endParaRPr lang="cs-CZ" sz="4300" kern="1200" dirty="0"/>
        </a:p>
      </dsp:txBody>
      <dsp:txXfrm>
        <a:off x="0" y="36900"/>
        <a:ext cx="7560000" cy="10062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cs-CZ"/>
          </a:p>
        </p:txBody>
      </p:sp>
      <p:sp>
        <p:nvSpPr>
          <p:cNvPr id="92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cs-CZ"/>
          </a:p>
        </p:txBody>
      </p:sp>
      <p:sp>
        <p:nvSpPr>
          <p:cNvPr id="92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r>
              <a:rPr lang="cs-CZ"/>
              <a:t>EVROPSKÁ INTEGRACE</a:t>
            </a:r>
          </a:p>
        </p:txBody>
      </p:sp>
      <p:sp>
        <p:nvSpPr>
          <p:cNvPr id="92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7E35FF9E-7788-420B-98CA-7B552122230C}" type="slidenum">
              <a:rPr lang="cs-CZ"/>
              <a:pPr>
                <a:defRPr/>
              </a:pPr>
              <a:t>‹#›</a:t>
            </a:fld>
            <a:endParaRPr lang="cs-CZ"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cs-CZ"/>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cs-CZ"/>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r>
              <a:rPr lang="cs-CZ"/>
              <a:t>EVROPSKÁ INTEGRACE</a:t>
            </a:r>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0C1A3D66-EC14-486B-BE33-7C4137F99C8C}" type="slidenum">
              <a:rPr lang="cs-CZ"/>
              <a:pPr>
                <a:defRPr/>
              </a:pPr>
              <a:t>‹#›</a:t>
            </a:fld>
            <a:endParaRPr lang="cs-CZ" dirty="0"/>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zápatí 3"/>
          <p:cNvSpPr>
            <a:spLocks noGrp="1"/>
          </p:cNvSpPr>
          <p:nvPr>
            <p:ph type="ftr" sz="quarter" idx="10"/>
          </p:nvPr>
        </p:nvSpPr>
        <p:spPr/>
        <p:txBody>
          <a:bodyPr/>
          <a:lstStyle/>
          <a:p>
            <a:pPr>
              <a:defRPr/>
            </a:pPr>
            <a:r>
              <a:rPr lang="cs-CZ" smtClean="0"/>
              <a:t>EVROPSKÁ INTEGRACE</a:t>
            </a:r>
            <a:endParaRPr lang="cs-CZ"/>
          </a:p>
        </p:txBody>
      </p:sp>
      <p:sp>
        <p:nvSpPr>
          <p:cNvPr id="5" name="Zástupný symbol pro číslo snímku 4"/>
          <p:cNvSpPr>
            <a:spLocks noGrp="1"/>
          </p:cNvSpPr>
          <p:nvPr>
            <p:ph type="sldNum" sz="quarter" idx="11"/>
          </p:nvPr>
        </p:nvSpPr>
        <p:spPr/>
        <p:txBody>
          <a:bodyPr/>
          <a:lstStyle/>
          <a:p>
            <a:pPr>
              <a:defRPr/>
            </a:pPr>
            <a:fld id="{0C1A3D66-EC14-486B-BE33-7C4137F99C8C}" type="slidenum">
              <a:rPr lang="cs-CZ" smtClean="0"/>
              <a:pPr>
                <a:defRPr/>
              </a:pPr>
              <a:t>3</a:t>
            </a:fld>
            <a:endParaRPr lang="cs-CZ"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371600" y="381000"/>
            <a:ext cx="7467600" cy="3352800"/>
          </a:xfrm>
        </p:spPr>
        <p:txBody>
          <a:bodyPr/>
          <a:lstStyle>
            <a:lvl1pPr algn="r">
              <a:defRPr sz="8000"/>
            </a:lvl1pPr>
          </a:lstStyle>
          <a:p>
            <a:r>
              <a:rPr lang="en-US"/>
              <a:t>Click to edit Master title style</a:t>
            </a:r>
          </a:p>
        </p:txBody>
      </p:sp>
      <p:sp>
        <p:nvSpPr>
          <p:cNvPr id="5123" name="Rectangle 3"/>
          <p:cNvSpPr>
            <a:spLocks noGrp="1" noChangeArrowheads="1"/>
          </p:cNvSpPr>
          <p:nvPr>
            <p:ph type="subTitle" idx="1"/>
          </p:nvPr>
        </p:nvSpPr>
        <p:spPr>
          <a:xfrm>
            <a:off x="1371600" y="4419600"/>
            <a:ext cx="6400800" cy="457200"/>
          </a:xfrm>
        </p:spPr>
        <p:txBody>
          <a:bodyPr/>
          <a:lstStyle>
            <a:lvl1pPr marL="0" indent="0">
              <a:buFontTx/>
              <a:buNone/>
              <a:defRPr sz="2800"/>
            </a:lvl1pPr>
          </a:lstStyle>
          <a:p>
            <a:r>
              <a:rPr lang="en-US"/>
              <a:t>Click to edit Master subtitle style</a:t>
            </a:r>
          </a:p>
        </p:txBody>
      </p:sp>
      <p:sp>
        <p:nvSpPr>
          <p:cNvPr id="4" name="Rectangle 5"/>
          <p:cNvSpPr>
            <a:spLocks noGrp="1" noChangeArrowheads="1"/>
          </p:cNvSpPr>
          <p:nvPr>
            <p:ph type="ftr" sz="quarter" idx="10"/>
          </p:nvPr>
        </p:nvSpPr>
        <p:spPr bwMode="auto">
          <a:xfrm>
            <a:off x="1187450" y="6237288"/>
            <a:ext cx="7705725"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solidFill>
                  <a:schemeClr val="bg1"/>
                </a:solidFill>
              </a:defRPr>
            </a:lvl1pPr>
          </a:lstStyle>
          <a:p>
            <a:pPr>
              <a:defRPr/>
            </a:pPr>
            <a:r>
              <a:rPr lang="en-US"/>
              <a:t>EVROPSKÁ INTEGRACE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sldNum" sz="quarter" idx="10"/>
          </p:nvPr>
        </p:nvSpPr>
        <p:spPr>
          <a:ln/>
        </p:spPr>
        <p:txBody>
          <a:bodyPr/>
          <a:lstStyle>
            <a:lvl1pPr>
              <a:defRPr/>
            </a:lvl1pPr>
          </a:lstStyle>
          <a:p>
            <a:pPr>
              <a:defRPr/>
            </a:pPr>
            <a:fld id="{B8939E54-5257-4191-A645-78C2838C76B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029450" y="228600"/>
            <a:ext cx="1885950" cy="58674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1371600" y="228600"/>
            <a:ext cx="5505450" cy="58674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sldNum" sz="quarter" idx="10"/>
          </p:nvPr>
        </p:nvSpPr>
        <p:spPr>
          <a:ln/>
        </p:spPr>
        <p:txBody>
          <a:bodyPr/>
          <a:lstStyle>
            <a:lvl1pPr>
              <a:defRPr/>
            </a:lvl1pPr>
          </a:lstStyle>
          <a:p>
            <a:pPr>
              <a:defRPr/>
            </a:pPr>
            <a:fld id="{2A9FC966-1150-470F-8620-6D2652F918C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sldNum" sz="quarter" idx="10"/>
          </p:nvPr>
        </p:nvSpPr>
        <p:spPr>
          <a:ln/>
        </p:spPr>
        <p:txBody>
          <a:bodyPr/>
          <a:lstStyle>
            <a:lvl1pPr>
              <a:defRPr/>
            </a:lvl1pPr>
          </a:lstStyle>
          <a:p>
            <a:pPr>
              <a:defRPr/>
            </a:pPr>
            <a:fld id="{73303280-CBBA-4036-83BE-D6F5FF06F7E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6"/>
          <p:cNvSpPr>
            <a:spLocks noGrp="1" noChangeArrowheads="1"/>
          </p:cNvSpPr>
          <p:nvPr>
            <p:ph type="sldNum" sz="quarter" idx="10"/>
          </p:nvPr>
        </p:nvSpPr>
        <p:spPr>
          <a:ln/>
        </p:spPr>
        <p:txBody>
          <a:bodyPr/>
          <a:lstStyle>
            <a:lvl1pPr>
              <a:defRPr/>
            </a:lvl1pPr>
          </a:lstStyle>
          <a:p>
            <a:pPr>
              <a:defRPr/>
            </a:pPr>
            <a:fld id="{A2B6EEC4-351E-47F2-95BD-7D9C2D53DC7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371600" y="1676400"/>
            <a:ext cx="36957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219700" y="1676400"/>
            <a:ext cx="36957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6"/>
          <p:cNvSpPr>
            <a:spLocks noGrp="1" noChangeArrowheads="1"/>
          </p:cNvSpPr>
          <p:nvPr>
            <p:ph type="sldNum" sz="quarter" idx="10"/>
          </p:nvPr>
        </p:nvSpPr>
        <p:spPr>
          <a:ln/>
        </p:spPr>
        <p:txBody>
          <a:bodyPr/>
          <a:lstStyle>
            <a:lvl1pPr>
              <a:defRPr/>
            </a:lvl1pPr>
          </a:lstStyle>
          <a:p>
            <a:pPr>
              <a:defRPr/>
            </a:pPr>
            <a:fld id="{F755DE48-BE05-43FD-B863-AFFB57ACAD7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6"/>
          <p:cNvSpPr>
            <a:spLocks noGrp="1" noChangeArrowheads="1"/>
          </p:cNvSpPr>
          <p:nvPr>
            <p:ph type="sldNum" sz="quarter" idx="10"/>
          </p:nvPr>
        </p:nvSpPr>
        <p:spPr>
          <a:ln/>
        </p:spPr>
        <p:txBody>
          <a:bodyPr/>
          <a:lstStyle>
            <a:lvl1pPr>
              <a:defRPr/>
            </a:lvl1pPr>
          </a:lstStyle>
          <a:p>
            <a:pPr>
              <a:defRPr/>
            </a:pPr>
            <a:fld id="{BA2DF5C6-F6A5-42D3-8E0B-0C4BD021D13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6"/>
          <p:cNvSpPr>
            <a:spLocks noGrp="1" noChangeArrowheads="1"/>
          </p:cNvSpPr>
          <p:nvPr>
            <p:ph type="sldNum" sz="quarter" idx="10"/>
          </p:nvPr>
        </p:nvSpPr>
        <p:spPr>
          <a:ln/>
        </p:spPr>
        <p:txBody>
          <a:bodyPr/>
          <a:lstStyle>
            <a:lvl1pPr>
              <a:defRPr/>
            </a:lvl1pPr>
          </a:lstStyle>
          <a:p>
            <a:pPr>
              <a:defRPr/>
            </a:pPr>
            <a:fld id="{8674E3A7-B2F4-487F-AFDA-E780E7E0CC6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C767519-678A-4BD8-8562-890AF4ABEDC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sldNum" sz="quarter" idx="10"/>
          </p:nvPr>
        </p:nvSpPr>
        <p:spPr>
          <a:ln/>
        </p:spPr>
        <p:txBody>
          <a:bodyPr/>
          <a:lstStyle>
            <a:lvl1pPr>
              <a:defRPr/>
            </a:lvl1pPr>
          </a:lstStyle>
          <a:p>
            <a:pPr>
              <a:defRPr/>
            </a:pPr>
            <a:fld id="{980F0CC0-8867-418E-878E-42AF8E14F7F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dirty="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sldNum" sz="quarter" idx="10"/>
          </p:nvPr>
        </p:nvSpPr>
        <p:spPr>
          <a:ln/>
        </p:spPr>
        <p:txBody>
          <a:bodyPr/>
          <a:lstStyle>
            <a:lvl1pPr>
              <a:defRPr/>
            </a:lvl1pPr>
          </a:lstStyle>
          <a:p>
            <a:pPr>
              <a:defRPr/>
            </a:pPr>
            <a:fld id="{BC56C0EA-D69B-4A1C-B2B9-88E8DE27474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4478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1371600" y="1676400"/>
            <a:ext cx="7543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675688" y="6400800"/>
            <a:ext cx="31591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F3D09543-B7CC-43C1-B8D8-A32DD42D26C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23"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Gill Sans MT" pitchFamily="34" charset="-18"/>
        </a:defRPr>
      </a:lvl2pPr>
      <a:lvl3pPr algn="ctr" rtl="0" eaLnBrk="0" fontAlgn="base" hangingPunct="0">
        <a:spcBef>
          <a:spcPct val="0"/>
        </a:spcBef>
        <a:spcAft>
          <a:spcPct val="0"/>
        </a:spcAft>
        <a:defRPr sz="4400">
          <a:solidFill>
            <a:schemeClr val="bg1"/>
          </a:solidFill>
          <a:latin typeface="Gill Sans MT" pitchFamily="34" charset="-18"/>
        </a:defRPr>
      </a:lvl3pPr>
      <a:lvl4pPr algn="ctr" rtl="0" eaLnBrk="0" fontAlgn="base" hangingPunct="0">
        <a:spcBef>
          <a:spcPct val="0"/>
        </a:spcBef>
        <a:spcAft>
          <a:spcPct val="0"/>
        </a:spcAft>
        <a:defRPr sz="4400">
          <a:solidFill>
            <a:schemeClr val="bg1"/>
          </a:solidFill>
          <a:latin typeface="Gill Sans MT" pitchFamily="34" charset="-18"/>
        </a:defRPr>
      </a:lvl4pPr>
      <a:lvl5pPr algn="ctr" rtl="0" eaLnBrk="0" fontAlgn="base" hangingPunct="0">
        <a:spcBef>
          <a:spcPct val="0"/>
        </a:spcBef>
        <a:spcAft>
          <a:spcPct val="0"/>
        </a:spcAft>
        <a:defRPr sz="4400">
          <a:solidFill>
            <a:schemeClr val="bg1"/>
          </a:solidFill>
          <a:latin typeface="Gill Sans MT" pitchFamily="34" charset="-18"/>
        </a:defRPr>
      </a:lvl5pPr>
      <a:lvl6pPr marL="457200" algn="ctr" rtl="0" fontAlgn="base">
        <a:spcBef>
          <a:spcPct val="0"/>
        </a:spcBef>
        <a:spcAft>
          <a:spcPct val="0"/>
        </a:spcAft>
        <a:defRPr sz="4400">
          <a:solidFill>
            <a:schemeClr val="bg1"/>
          </a:solidFill>
          <a:latin typeface="Gill Sans MT" pitchFamily="34" charset="-18"/>
        </a:defRPr>
      </a:lvl6pPr>
      <a:lvl7pPr marL="914400" algn="ctr" rtl="0" fontAlgn="base">
        <a:spcBef>
          <a:spcPct val="0"/>
        </a:spcBef>
        <a:spcAft>
          <a:spcPct val="0"/>
        </a:spcAft>
        <a:defRPr sz="4400">
          <a:solidFill>
            <a:schemeClr val="bg1"/>
          </a:solidFill>
          <a:latin typeface="Gill Sans MT" pitchFamily="34" charset="-18"/>
        </a:defRPr>
      </a:lvl7pPr>
      <a:lvl8pPr marL="1371600" algn="ctr" rtl="0" fontAlgn="base">
        <a:spcBef>
          <a:spcPct val="0"/>
        </a:spcBef>
        <a:spcAft>
          <a:spcPct val="0"/>
        </a:spcAft>
        <a:defRPr sz="4400">
          <a:solidFill>
            <a:schemeClr val="bg1"/>
          </a:solidFill>
          <a:latin typeface="Gill Sans MT" pitchFamily="34" charset="-18"/>
        </a:defRPr>
      </a:lvl8pPr>
      <a:lvl9pPr marL="1828800" algn="ctr" rtl="0" fontAlgn="base">
        <a:spcBef>
          <a:spcPct val="0"/>
        </a:spcBef>
        <a:spcAft>
          <a:spcPct val="0"/>
        </a:spcAft>
        <a:defRPr sz="4400">
          <a:solidFill>
            <a:schemeClr val="bg1"/>
          </a:solidFill>
          <a:latin typeface="Gill Sans MT" pitchFamily="34" charset="-18"/>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symbol pro obsah 6" descr="economics_emblem_money_429px.png"/>
          <p:cNvPicPr>
            <a:picLocks/>
          </p:cNvPicPr>
          <p:nvPr/>
        </p:nvPicPr>
        <p:blipFill>
          <a:blip r:embed="rId2" cstate="print"/>
          <a:srcRect b="7382"/>
          <a:stretch>
            <a:fillRect/>
          </a:stretch>
        </p:blipFill>
        <p:spPr>
          <a:xfrm>
            <a:off x="1" y="0"/>
            <a:ext cx="9144000" cy="6876000"/>
          </a:xfrm>
          <a:prstGeom prst="rect">
            <a:avLst/>
          </a:prstGeom>
        </p:spPr>
      </p:pic>
      <p:sp>
        <p:nvSpPr>
          <p:cNvPr id="4" name="Nadpis 3"/>
          <p:cNvSpPr>
            <a:spLocks noGrp="1"/>
          </p:cNvSpPr>
          <p:nvPr>
            <p:ph type="ctrTitle" sz="quarter" idx="4294967295"/>
          </p:nvPr>
        </p:nvSpPr>
        <p:spPr>
          <a:xfrm>
            <a:off x="899592" y="0"/>
            <a:ext cx="7273925" cy="4247802"/>
          </a:xfrm>
        </p:spPr>
        <p:txBody>
          <a:bodyPr anchorCtr="1"/>
          <a:lstStyle/>
          <a:p>
            <a:pPr>
              <a:spcBef>
                <a:spcPts val="1200"/>
              </a:spcBef>
              <a:spcAft>
                <a:spcPts val="600"/>
              </a:spcAft>
              <a:defRPr/>
            </a:pPr>
            <a:r>
              <a:rPr lang="pl-PL" sz="2400" dirty="0" smtClean="0"/>
              <a:t/>
            </a:r>
            <a:br>
              <a:rPr lang="pl-PL" sz="2400" dirty="0" smtClean="0"/>
            </a:br>
            <a:r>
              <a:rPr lang="pl-PL" sz="6600" b="1" dirty="0" smtClean="0">
                <a:solidFill>
                  <a:srgbClr val="FF9900"/>
                </a:solidFill>
                <a:effectLst>
                  <a:outerShdw blurRad="38100" dist="38100" dir="2700000" algn="tl">
                    <a:srgbClr val="000000">
                      <a:alpha val="43137"/>
                    </a:srgbClr>
                  </a:outerShdw>
                </a:effectLst>
              </a:rPr>
              <a:t>Mikroekonomia Ćwiczenia</a:t>
            </a:r>
            <a:r>
              <a:rPr lang="cs-CZ" sz="3600" b="1" dirty="0" smtClean="0">
                <a:solidFill>
                  <a:srgbClr val="FF9900"/>
                </a:solidFill>
                <a:effectLst>
                  <a:outerShdw blurRad="38100" dist="38100" dir="2700000" algn="tl">
                    <a:srgbClr val="000000">
                      <a:alpha val="43137"/>
                    </a:srgbClr>
                  </a:outerShdw>
                </a:effectLst>
              </a:rPr>
              <a:t/>
            </a:r>
            <a:br>
              <a:rPr lang="cs-CZ" sz="3600" b="1" dirty="0" smtClean="0">
                <a:solidFill>
                  <a:srgbClr val="FF9900"/>
                </a:solidFill>
                <a:effectLst>
                  <a:outerShdw blurRad="38100" dist="38100" dir="2700000" algn="tl">
                    <a:srgbClr val="000000">
                      <a:alpha val="43137"/>
                    </a:srgbClr>
                  </a:outerShdw>
                </a:effectLst>
              </a:rPr>
            </a:br>
            <a:r>
              <a:rPr lang="cs-CZ" sz="2000" b="1" dirty="0" smtClean="0">
                <a:solidFill>
                  <a:srgbClr val="FF9900"/>
                </a:solidFill>
                <a:effectLst>
                  <a:outerShdw blurRad="38100" dist="38100" dir="2700000" algn="tl">
                    <a:srgbClr val="000000">
                      <a:alpha val="43137"/>
                    </a:srgbClr>
                  </a:outerShdw>
                </a:effectLst>
              </a:rPr>
              <a:t/>
            </a:r>
            <a:br>
              <a:rPr lang="cs-CZ" sz="2000" b="1" dirty="0" smtClean="0">
                <a:solidFill>
                  <a:srgbClr val="FF9900"/>
                </a:solidFill>
                <a:effectLst>
                  <a:outerShdw blurRad="38100" dist="38100" dir="2700000" algn="tl">
                    <a:srgbClr val="000000">
                      <a:alpha val="43137"/>
                    </a:srgbClr>
                  </a:outerShdw>
                </a:effectLst>
              </a:rPr>
            </a:br>
            <a:r>
              <a:rPr lang="cs-CZ" sz="2400" b="1" dirty="0" smtClean="0">
                <a:solidFill>
                  <a:srgbClr val="FF9900"/>
                </a:solidFill>
                <a:effectLst>
                  <a:outerShdw blurRad="38100" dist="38100" dir="2700000" algn="tl">
                    <a:srgbClr val="000000">
                      <a:alpha val="43137"/>
                    </a:srgbClr>
                  </a:outerShdw>
                </a:effectLst>
              </a:rPr>
              <a:t>Prof. Ing. Lumír Kulhánek, CSc.</a:t>
            </a:r>
            <a:br>
              <a:rPr lang="cs-CZ" sz="2400" b="1" dirty="0" smtClean="0">
                <a:solidFill>
                  <a:srgbClr val="FF9900"/>
                </a:solidFill>
                <a:effectLst>
                  <a:outerShdw blurRad="38100" dist="38100" dir="2700000" algn="tl">
                    <a:srgbClr val="000000">
                      <a:alpha val="43137"/>
                    </a:srgbClr>
                  </a:outerShdw>
                </a:effectLst>
              </a:rPr>
            </a:br>
            <a:r>
              <a:rPr lang="cs-CZ" sz="2400" b="1" dirty="0" smtClean="0">
                <a:solidFill>
                  <a:srgbClr val="FF9900"/>
                </a:solidFill>
                <a:effectLst>
                  <a:outerShdw blurRad="38100" dist="38100" dir="2700000" algn="tl">
                    <a:srgbClr val="000000">
                      <a:alpha val="43137"/>
                    </a:srgbClr>
                  </a:outerShdw>
                </a:effectLst>
              </a:rPr>
              <a:t/>
            </a:r>
            <a:br>
              <a:rPr lang="cs-CZ" sz="2400" b="1" dirty="0" smtClean="0">
                <a:solidFill>
                  <a:srgbClr val="FF9900"/>
                </a:solidFill>
                <a:effectLst>
                  <a:outerShdw blurRad="38100" dist="38100" dir="2700000" algn="tl">
                    <a:srgbClr val="000000">
                      <a:alpha val="43137"/>
                    </a:srgbClr>
                  </a:outerShdw>
                </a:effectLst>
              </a:rPr>
            </a:br>
            <a:r>
              <a:rPr lang="cs-CZ" sz="2400" b="1" dirty="0" smtClean="0">
                <a:solidFill>
                  <a:srgbClr val="FF9900"/>
                </a:solidFill>
                <a:effectLst>
                  <a:outerShdw blurRad="38100" dist="38100" dir="2700000" algn="tl">
                    <a:srgbClr val="000000">
                      <a:alpha val="43137"/>
                    </a:srgbClr>
                  </a:outerShdw>
                </a:effectLst>
              </a:rPr>
              <a:t>lumir.kulhanek@pwr.wroc.pl</a:t>
            </a:r>
            <a:endParaRPr lang="cs-CZ" sz="6000" b="1" dirty="0" smtClean="0">
              <a:solidFill>
                <a:srgbClr val="FF99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447800" y="228600"/>
          <a:ext cx="7560000" cy="1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obsah 2"/>
          <p:cNvSpPr>
            <a:spLocks noGrp="1"/>
          </p:cNvSpPr>
          <p:nvPr>
            <p:ph idx="1"/>
          </p:nvPr>
        </p:nvSpPr>
        <p:spPr>
          <a:xfrm>
            <a:off x="323850" y="1557338"/>
            <a:ext cx="8820150" cy="5040312"/>
          </a:xfrm>
        </p:spPr>
        <p:txBody>
          <a:bodyPr>
            <a:normAutofit/>
          </a:bodyPr>
          <a:lstStyle/>
          <a:p>
            <a:pPr algn="just">
              <a:defRPr/>
            </a:pPr>
            <a:r>
              <a:rPr lang="pl-PL" sz="2400" dirty="0" smtClean="0"/>
              <a:t>9. Nastaw jakiś program telewizyjny, w którym dwie lub więcej osób dyskutuje o problemach ekonomicznych. Albo przeczytaj ekonomiczny artykuł wstępny z „Wall Street Journal” czy w lokalnej gazecie. Zanotuj parę przykładów, w których dyskutanci </a:t>
            </a:r>
            <a:r>
              <a:rPr lang="pl-PL" sz="2400" dirty="0" smtClean="0">
                <a:solidFill>
                  <a:srgbClr val="FFFF00"/>
                </a:solidFill>
              </a:rPr>
              <a:t>od twierdzeń pozytywnych przechodzą do sądów normatywnych</a:t>
            </a:r>
            <a:r>
              <a:rPr lang="pl-PL" sz="2400" dirty="0" smtClean="0"/>
              <a:t>, nie ostrzegając słuchacza lub czytelnika, że w tym miejscu od roli „ekspertów” przechodzą do roli „obywateli”.</a:t>
            </a:r>
            <a:endParaRPr lang="cs-CZ" sz="2400" spc="-6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descr="YCIE_1~1.JPG"/>
          <p:cNvPicPr>
            <a:picLocks noGrp="1" noChangeAspect="1"/>
          </p:cNvPicPr>
          <p:nvPr>
            <p:ph idx="1"/>
          </p:nvPr>
        </p:nvPicPr>
        <p:blipFill>
          <a:blip r:embed="rId2" cstate="print"/>
          <a:stretch>
            <a:fillRect/>
          </a:stretch>
        </p:blipFill>
        <p:spPr>
          <a:xfrm>
            <a:off x="0" y="2332"/>
            <a:ext cx="9144000" cy="684076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83568" y="228600"/>
          <a:ext cx="8231832" cy="968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obsah 2"/>
          <p:cNvSpPr>
            <a:spLocks noGrp="1"/>
          </p:cNvSpPr>
          <p:nvPr>
            <p:ph idx="1"/>
          </p:nvPr>
        </p:nvSpPr>
        <p:spPr>
          <a:xfrm>
            <a:off x="1116013" y="1412875"/>
            <a:ext cx="7599391" cy="5230835"/>
          </a:xfrm>
        </p:spPr>
        <p:txBody>
          <a:bodyPr>
            <a:normAutofit fontScale="47500" lnSpcReduction="20000"/>
          </a:bodyPr>
          <a:lstStyle/>
          <a:p>
            <a:pPr marL="498475" indent="-546100">
              <a:lnSpc>
                <a:spcPct val="120000"/>
              </a:lnSpc>
              <a:spcBef>
                <a:spcPts val="300"/>
              </a:spcBef>
              <a:buFont typeface="+mj-lt"/>
              <a:buAutoNum type="arabicPeriod"/>
              <a:defRPr/>
            </a:pPr>
            <a:r>
              <a:rPr lang="pl-PL" sz="4000" spc="-60" dirty="0" smtClean="0"/>
              <a:t>Wprowadzenie do ekonomii (1)</a:t>
            </a:r>
          </a:p>
          <a:p>
            <a:pPr marL="498475" indent="-546100">
              <a:lnSpc>
                <a:spcPct val="120000"/>
              </a:lnSpc>
              <a:spcBef>
                <a:spcPts val="300"/>
              </a:spcBef>
              <a:buFont typeface="+mj-lt"/>
              <a:buAutoNum type="arabicPeriod"/>
              <a:defRPr/>
            </a:pPr>
            <a:r>
              <a:rPr lang="pl-PL" sz="4000" spc="-60" dirty="0" smtClean="0"/>
              <a:t>Wprowadzenie do ekonomii (2)</a:t>
            </a:r>
          </a:p>
          <a:p>
            <a:pPr marL="498475" indent="-546100">
              <a:lnSpc>
                <a:spcPct val="120000"/>
              </a:lnSpc>
              <a:spcBef>
                <a:spcPts val="300"/>
              </a:spcBef>
              <a:buFont typeface="+mj-lt"/>
              <a:buAutoNum type="arabicPeriod"/>
              <a:defRPr/>
            </a:pPr>
            <a:r>
              <a:rPr lang="pl-PL" sz="4000" spc="-60" dirty="0" smtClean="0"/>
              <a:t>Rynek. Mechanizm rynkowy (1)</a:t>
            </a:r>
          </a:p>
          <a:p>
            <a:pPr marL="498475" indent="-546100">
              <a:lnSpc>
                <a:spcPct val="120000"/>
              </a:lnSpc>
              <a:spcBef>
                <a:spcPts val="300"/>
              </a:spcBef>
              <a:buFont typeface="+mj-lt"/>
              <a:buAutoNum type="arabicPeriod"/>
              <a:defRPr/>
            </a:pPr>
            <a:r>
              <a:rPr lang="pl-PL" sz="4000" spc="-60" dirty="0" smtClean="0"/>
              <a:t>Rynek. Mechanizm rynkowy  (2)</a:t>
            </a:r>
          </a:p>
          <a:p>
            <a:pPr marL="498475" indent="-546100">
              <a:lnSpc>
                <a:spcPct val="120000"/>
              </a:lnSpc>
              <a:spcBef>
                <a:spcPts val="300"/>
              </a:spcBef>
              <a:buFont typeface="+mj-lt"/>
              <a:buAutoNum type="arabicPeriod"/>
              <a:defRPr/>
            </a:pPr>
            <a:r>
              <a:rPr lang="pl-PL" sz="4000" spc="-60" dirty="0" smtClean="0"/>
              <a:t>Teoria wyboru konsumenta</a:t>
            </a:r>
          </a:p>
          <a:p>
            <a:pPr marL="498475" indent="-546100">
              <a:lnSpc>
                <a:spcPct val="120000"/>
              </a:lnSpc>
              <a:spcBef>
                <a:spcPts val="300"/>
              </a:spcBef>
              <a:buFont typeface="+mj-lt"/>
              <a:buAutoNum type="arabicPeriod"/>
              <a:defRPr/>
            </a:pPr>
            <a:r>
              <a:rPr lang="pl-PL" sz="4000" spc="-60" dirty="0" smtClean="0"/>
              <a:t>Kolokwium I.</a:t>
            </a:r>
            <a:endParaRPr lang="cs-CZ" sz="4000" spc="-60" dirty="0" smtClean="0"/>
          </a:p>
          <a:p>
            <a:pPr marL="498475" indent="-546100">
              <a:lnSpc>
                <a:spcPct val="120000"/>
              </a:lnSpc>
              <a:spcBef>
                <a:spcPts val="300"/>
              </a:spcBef>
              <a:buFont typeface="+mj-lt"/>
              <a:buAutoNum type="arabicPeriod"/>
              <a:defRPr/>
            </a:pPr>
            <a:r>
              <a:rPr lang="pl-PL" sz="4000" spc="-60" dirty="0" smtClean="0"/>
              <a:t>Podstawy teorii przedsiębiorstwa</a:t>
            </a:r>
          </a:p>
          <a:p>
            <a:pPr marL="498475" indent="-546100">
              <a:lnSpc>
                <a:spcPct val="120000"/>
              </a:lnSpc>
              <a:spcBef>
                <a:spcPts val="300"/>
              </a:spcBef>
              <a:buFont typeface="+mj-lt"/>
              <a:buAutoNum type="arabicPeriod"/>
              <a:defRPr/>
            </a:pPr>
            <a:r>
              <a:rPr lang="pl-PL" sz="4000" spc="-60" dirty="0" smtClean="0"/>
              <a:t>Koszty i przychody w przedsiębiorstwie w krótkim okresie</a:t>
            </a:r>
          </a:p>
          <a:p>
            <a:pPr marL="498475" indent="-546100">
              <a:lnSpc>
                <a:spcPct val="120000"/>
              </a:lnSpc>
              <a:spcBef>
                <a:spcPts val="300"/>
              </a:spcBef>
              <a:buFont typeface="+mj-lt"/>
              <a:buAutoNum type="arabicPeriod"/>
              <a:defRPr/>
            </a:pPr>
            <a:r>
              <a:rPr lang="pl-PL" sz="4000" spc="-60" dirty="0" smtClean="0"/>
              <a:t>Koszty a produkcja</a:t>
            </a:r>
          </a:p>
          <a:p>
            <a:pPr marL="498475" indent="-546100">
              <a:lnSpc>
                <a:spcPct val="120000"/>
              </a:lnSpc>
              <a:spcBef>
                <a:spcPts val="300"/>
              </a:spcBef>
              <a:buFont typeface="+mj-lt"/>
              <a:buAutoNum type="arabicPeriod"/>
              <a:defRPr/>
            </a:pPr>
            <a:r>
              <a:rPr lang="pl-PL" sz="4000" spc="-60" dirty="0" smtClean="0"/>
              <a:t>Struktury rynku. Konkurencja doskonała</a:t>
            </a:r>
          </a:p>
          <a:p>
            <a:pPr marL="498475" indent="-546100">
              <a:lnSpc>
                <a:spcPct val="120000"/>
              </a:lnSpc>
              <a:spcBef>
                <a:spcPts val="300"/>
              </a:spcBef>
              <a:buFont typeface="+mj-lt"/>
              <a:buAutoNum type="arabicPeriod"/>
              <a:defRPr/>
            </a:pPr>
            <a:r>
              <a:rPr lang="pl-PL" sz="4000" spc="-60" dirty="0" smtClean="0"/>
              <a:t>Monopol</a:t>
            </a:r>
          </a:p>
          <a:p>
            <a:pPr marL="498475" indent="-546100">
              <a:lnSpc>
                <a:spcPct val="120000"/>
              </a:lnSpc>
              <a:spcBef>
                <a:spcPts val="300"/>
              </a:spcBef>
              <a:buFont typeface="+mj-lt"/>
              <a:buAutoNum type="arabicPeriod"/>
              <a:defRPr/>
            </a:pPr>
            <a:r>
              <a:rPr lang="pl-PL" sz="4000" spc="-60" dirty="0" smtClean="0"/>
              <a:t>Rynek ziemi i kapitału. Rynek pracy.</a:t>
            </a:r>
          </a:p>
          <a:p>
            <a:pPr marL="498475" indent="-546100">
              <a:lnSpc>
                <a:spcPct val="120000"/>
              </a:lnSpc>
              <a:spcBef>
                <a:spcPts val="300"/>
              </a:spcBef>
              <a:buFont typeface="+mj-lt"/>
              <a:buAutoNum type="arabicPeriod"/>
              <a:defRPr/>
            </a:pPr>
            <a:r>
              <a:rPr lang="pl-PL" sz="4000" spc="-60" dirty="0" smtClean="0"/>
              <a:t>Ryzyko w działalności gospodarczej</a:t>
            </a:r>
          </a:p>
          <a:p>
            <a:pPr marL="498475" indent="-546100">
              <a:lnSpc>
                <a:spcPct val="120000"/>
              </a:lnSpc>
              <a:spcBef>
                <a:spcPts val="300"/>
              </a:spcBef>
              <a:buFont typeface="+mj-lt"/>
              <a:buAutoNum type="arabicPeriod"/>
              <a:defRPr/>
            </a:pPr>
            <a:r>
              <a:rPr lang="pl-PL" sz="4000" spc="-60" dirty="0" smtClean="0"/>
              <a:t>Kolokwium II.</a:t>
            </a:r>
            <a:endParaRPr lang="cs-CZ" sz="4000" spc="-60" dirty="0" smtClean="0"/>
          </a:p>
          <a:p>
            <a:pPr marL="498475" indent="-546100">
              <a:lnSpc>
                <a:spcPct val="120000"/>
              </a:lnSpc>
              <a:spcBef>
                <a:spcPts val="300"/>
              </a:spcBef>
              <a:buFont typeface="+mj-lt"/>
              <a:buAutoNum type="arabicPeriod"/>
              <a:defRPr/>
            </a:pPr>
            <a:r>
              <a:rPr lang="pl-PL" sz="4000" spc="-60" dirty="0" smtClean="0"/>
              <a:t>Wpisy, poprawa kolokwiów</a:t>
            </a:r>
            <a:endParaRPr lang="cs-CZ" sz="4000" spc="-60" dirty="0" smtClean="0"/>
          </a:p>
          <a:p>
            <a:pPr>
              <a:defRPr/>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447800" y="228600"/>
          <a:ext cx="7467600" cy="896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Zástupný symbol pro obsah 3" descr="pwe510i.jpg"/>
          <p:cNvPicPr>
            <a:picLocks noChangeAspect="1"/>
          </p:cNvPicPr>
          <p:nvPr/>
        </p:nvPicPr>
        <p:blipFill>
          <a:blip r:embed="rId8" cstate="print"/>
          <a:stretch>
            <a:fillRect/>
          </a:stretch>
        </p:blipFill>
        <p:spPr bwMode="auto">
          <a:xfrm>
            <a:off x="7596336" y="620688"/>
            <a:ext cx="1332500" cy="1944216"/>
          </a:xfrm>
          <a:prstGeom prst="rect">
            <a:avLst/>
          </a:prstGeom>
          <a:noFill/>
          <a:ln w="9525">
            <a:noFill/>
            <a:miter lim="800000"/>
            <a:headEnd/>
            <a:tailEnd/>
          </a:ln>
        </p:spPr>
      </p:pic>
      <p:sp>
        <p:nvSpPr>
          <p:cNvPr id="3" name="Zástupný symbol pro obsah 2"/>
          <p:cNvSpPr>
            <a:spLocks noGrp="1"/>
          </p:cNvSpPr>
          <p:nvPr>
            <p:ph idx="1"/>
          </p:nvPr>
        </p:nvSpPr>
        <p:spPr>
          <a:xfrm>
            <a:off x="539552" y="1556792"/>
            <a:ext cx="8352928" cy="5040560"/>
          </a:xfrm>
        </p:spPr>
        <p:txBody>
          <a:bodyPr>
            <a:normAutofit fontScale="92500" lnSpcReduction="20000"/>
          </a:bodyPr>
          <a:lstStyle/>
          <a:p>
            <a:pPr lvl="0">
              <a:buNone/>
              <a:defRPr/>
            </a:pPr>
            <a:r>
              <a:rPr lang="pl-PL" sz="2000" b="1" dirty="0" smtClean="0">
                <a:solidFill>
                  <a:srgbClr val="43F703"/>
                </a:solidFill>
              </a:rPr>
              <a:t>Podstawowa:</a:t>
            </a:r>
            <a:endParaRPr lang="pl-PL" sz="2000" dirty="0" smtClean="0">
              <a:solidFill>
                <a:srgbClr val="43F703"/>
              </a:solidFill>
            </a:endParaRPr>
          </a:p>
          <a:p>
            <a:pPr>
              <a:defRPr/>
            </a:pPr>
            <a:r>
              <a:rPr lang="pl-PL" sz="2800" dirty="0" smtClean="0"/>
              <a:t>Begg, D., Fischer, S., Dornbuch, R.: </a:t>
            </a:r>
            <a:r>
              <a:rPr lang="pl-PL" sz="2800" i="1" dirty="0" smtClean="0"/>
              <a:t>Mikroekonomia</a:t>
            </a:r>
            <a:r>
              <a:rPr lang="pl-PL" sz="2800" dirty="0" smtClean="0"/>
              <a:t>, PWE, Warszawa 2007.</a:t>
            </a:r>
          </a:p>
          <a:p>
            <a:pPr>
              <a:buNone/>
              <a:defRPr/>
            </a:pPr>
            <a:endParaRPr lang="pl-PL" sz="1800" b="1" dirty="0" smtClean="0"/>
          </a:p>
          <a:p>
            <a:pPr>
              <a:lnSpc>
                <a:spcPct val="120000"/>
              </a:lnSpc>
              <a:spcBef>
                <a:spcPts val="0"/>
              </a:spcBef>
              <a:buNone/>
              <a:defRPr/>
            </a:pPr>
            <a:r>
              <a:rPr lang="pl-PL" sz="2000" b="1" dirty="0" smtClean="0">
                <a:solidFill>
                  <a:srgbClr val="43F703"/>
                </a:solidFill>
              </a:rPr>
              <a:t>Alt.:</a:t>
            </a:r>
          </a:p>
          <a:p>
            <a:pPr>
              <a:lnSpc>
                <a:spcPct val="120000"/>
              </a:lnSpc>
              <a:spcBef>
                <a:spcPts val="0"/>
              </a:spcBef>
              <a:defRPr/>
            </a:pPr>
            <a:r>
              <a:rPr lang="pl-PL" sz="1800" dirty="0" smtClean="0"/>
              <a:t>Milewski, R. (red.): </a:t>
            </a:r>
            <a:r>
              <a:rPr lang="pl-PL" sz="1800" i="1" dirty="0" smtClean="0"/>
              <a:t>Podstawy ekonomii</a:t>
            </a:r>
            <a:r>
              <a:rPr lang="pl-PL" sz="1800" dirty="0" smtClean="0"/>
              <a:t>. Wydawnictwo Naukowe PWN, Warszawa 2004. </a:t>
            </a:r>
          </a:p>
          <a:p>
            <a:pPr>
              <a:lnSpc>
                <a:spcPct val="120000"/>
              </a:lnSpc>
              <a:spcBef>
                <a:spcPts val="0"/>
              </a:spcBef>
              <a:defRPr/>
            </a:pPr>
            <a:r>
              <a:rPr lang="pl-PL" sz="1800" dirty="0" smtClean="0"/>
              <a:t>Samuelson, P. A., Nordhaus, W. D.: </a:t>
            </a:r>
            <a:r>
              <a:rPr lang="pl-PL" sz="1800" i="1" dirty="0" smtClean="0"/>
              <a:t>Ekonomia</a:t>
            </a:r>
            <a:r>
              <a:rPr lang="pl-PL" sz="1800" dirty="0" smtClean="0"/>
              <a:t>. PWN, Warszawa 1996. </a:t>
            </a:r>
          </a:p>
          <a:p>
            <a:pPr>
              <a:lnSpc>
                <a:spcPct val="120000"/>
              </a:lnSpc>
              <a:spcBef>
                <a:spcPts val="0"/>
              </a:spcBef>
              <a:defRPr/>
            </a:pPr>
            <a:r>
              <a:rPr lang="pl-PL" sz="1800" dirty="0" smtClean="0"/>
              <a:t>Czarny, B., Rapacki, R. (red.): </a:t>
            </a:r>
            <a:r>
              <a:rPr lang="pl-PL" sz="1800" i="1" dirty="0" smtClean="0"/>
              <a:t>Podstawy ekonomii</a:t>
            </a:r>
            <a:r>
              <a:rPr lang="pl-PL" sz="1800" dirty="0" smtClean="0"/>
              <a:t>. PWE, Warszawa 2002. </a:t>
            </a:r>
          </a:p>
          <a:p>
            <a:pPr>
              <a:lnSpc>
                <a:spcPct val="120000"/>
              </a:lnSpc>
              <a:spcBef>
                <a:spcPts val="0"/>
              </a:spcBef>
              <a:defRPr/>
            </a:pPr>
            <a:r>
              <a:rPr lang="pl-PL" sz="1800" dirty="0" smtClean="0"/>
              <a:t>Klimczak, B.: </a:t>
            </a:r>
            <a:r>
              <a:rPr lang="pl-PL" sz="1800" i="1" dirty="0" smtClean="0"/>
              <a:t>Mikroekonomia</a:t>
            </a:r>
            <a:r>
              <a:rPr lang="pl-PL" sz="1800" dirty="0" smtClean="0"/>
              <a:t>, </a:t>
            </a:r>
            <a:r>
              <a:rPr lang="pl-PL" sz="1800" spc="-70" dirty="0" smtClean="0"/>
              <a:t>Wydaw. AE im. Oskara Langego we Wrocławiu, Wrocław 1993</a:t>
            </a:r>
            <a:r>
              <a:rPr lang="pl-PL" sz="1800" dirty="0" smtClean="0"/>
              <a:t>.</a:t>
            </a:r>
          </a:p>
          <a:p>
            <a:pPr>
              <a:lnSpc>
                <a:spcPct val="120000"/>
              </a:lnSpc>
              <a:spcBef>
                <a:spcPts val="0"/>
              </a:spcBef>
              <a:buNone/>
              <a:defRPr/>
            </a:pPr>
            <a:r>
              <a:rPr lang="pl-PL" sz="2000" b="1" dirty="0" smtClean="0">
                <a:solidFill>
                  <a:srgbClr val="43F703"/>
                </a:solidFill>
              </a:rPr>
              <a:t>Uzupełniająca:</a:t>
            </a:r>
          </a:p>
          <a:p>
            <a:pPr>
              <a:lnSpc>
                <a:spcPct val="120000"/>
              </a:lnSpc>
              <a:spcBef>
                <a:spcPts val="0"/>
              </a:spcBef>
              <a:defRPr/>
            </a:pPr>
            <a:r>
              <a:rPr lang="pl-PL" sz="1800" dirty="0" smtClean="0"/>
              <a:t>Acocella, N.: </a:t>
            </a:r>
            <a:r>
              <a:rPr lang="pl-PL" sz="1800" i="1" dirty="0" smtClean="0"/>
              <a:t>Zasady polityki gospodarczej, </a:t>
            </a:r>
            <a:r>
              <a:rPr lang="pl-PL" sz="1800" dirty="0" smtClean="0"/>
              <a:t>Wydaw. Naukowe PWN, Warszawa 2002. </a:t>
            </a:r>
          </a:p>
          <a:p>
            <a:pPr>
              <a:lnSpc>
                <a:spcPct val="120000"/>
              </a:lnSpc>
              <a:spcBef>
                <a:spcPts val="0"/>
              </a:spcBef>
              <a:defRPr/>
            </a:pPr>
            <a:r>
              <a:rPr lang="pl-PL" sz="1800" dirty="0" smtClean="0"/>
              <a:t>Marciniak, S. (red.): </a:t>
            </a:r>
            <a:r>
              <a:rPr lang="pl-PL" sz="1800" i="1" dirty="0" smtClean="0"/>
              <a:t>Elementy mikro- i makroekonomii dla inżynierów</a:t>
            </a:r>
            <a:r>
              <a:rPr lang="pl-PL" sz="1800" dirty="0" smtClean="0"/>
              <a:t>, Warszawa, 1994. </a:t>
            </a:r>
          </a:p>
          <a:p>
            <a:pPr>
              <a:lnSpc>
                <a:spcPct val="120000"/>
              </a:lnSpc>
              <a:spcBef>
                <a:spcPts val="0"/>
              </a:spcBef>
              <a:defRPr/>
            </a:pPr>
            <a:r>
              <a:rPr lang="pl-PL" sz="1800" dirty="0" smtClean="0"/>
              <a:t>Friedman, M., Friedman, R.: </a:t>
            </a:r>
            <a:r>
              <a:rPr lang="pl-PL" sz="1800" i="1" dirty="0" smtClean="0"/>
              <a:t>Wolny wybór</a:t>
            </a:r>
            <a:r>
              <a:rPr lang="pl-PL" sz="1800" dirty="0" smtClean="0"/>
              <a:t>, Kraków 1997. </a:t>
            </a:r>
          </a:p>
          <a:p>
            <a:pPr>
              <a:lnSpc>
                <a:spcPct val="120000"/>
              </a:lnSpc>
              <a:spcBef>
                <a:spcPts val="0"/>
              </a:spcBef>
              <a:defRPr/>
            </a:pPr>
            <a:r>
              <a:rPr lang="pl-PL" sz="1800" dirty="0" smtClean="0"/>
              <a:t>Kwaśnicki, W.: </a:t>
            </a:r>
            <a:r>
              <a:rPr lang="pl-PL" sz="1800" i="1" dirty="0" smtClean="0"/>
              <a:t>Zasady ekonomii rynkowej</a:t>
            </a:r>
            <a:r>
              <a:rPr lang="pl-PL" sz="1800" dirty="0" smtClean="0"/>
              <a:t>, Wrocław 2001.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447800" y="228600"/>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obsah 2"/>
          <p:cNvSpPr>
            <a:spLocks noGrp="1"/>
          </p:cNvSpPr>
          <p:nvPr>
            <p:ph idx="1"/>
          </p:nvPr>
        </p:nvSpPr>
        <p:spPr>
          <a:xfrm>
            <a:off x="755576" y="1268760"/>
            <a:ext cx="8388424" cy="5328592"/>
          </a:xfrm>
        </p:spPr>
        <p:txBody>
          <a:bodyPr>
            <a:normAutofit fontScale="25000" lnSpcReduction="20000"/>
          </a:bodyPr>
          <a:lstStyle/>
          <a:p>
            <a:pPr marL="514350" indent="-514350">
              <a:lnSpc>
                <a:spcPct val="120000"/>
              </a:lnSpc>
              <a:spcBef>
                <a:spcPts val="300"/>
              </a:spcBef>
              <a:buFont typeface="+mj-lt"/>
              <a:buAutoNum type="arabicPeriod"/>
              <a:defRPr/>
            </a:pPr>
            <a:r>
              <a:rPr lang="pl-PL" sz="8400" spc="-70" dirty="0" smtClean="0"/>
              <a:t>Obecność na ćwiczeniach jest </a:t>
            </a:r>
            <a:r>
              <a:rPr lang="pl-PL" sz="8400" b="1" spc="-70" dirty="0" smtClean="0"/>
              <a:t>obowiązkowa</a:t>
            </a:r>
            <a:r>
              <a:rPr lang="pl-PL" sz="8400" spc="-70" dirty="0" smtClean="0"/>
              <a:t> (student może opuścić dwa zajęcia).</a:t>
            </a:r>
            <a:endParaRPr lang="cs-CZ" sz="8400" spc="-70" dirty="0" smtClean="0"/>
          </a:p>
          <a:p>
            <a:pPr marL="514350" indent="-514350">
              <a:lnSpc>
                <a:spcPct val="120000"/>
              </a:lnSpc>
              <a:spcBef>
                <a:spcPts val="300"/>
              </a:spcBef>
              <a:buFont typeface="+mj-lt"/>
              <a:buAutoNum type="arabicPeriod"/>
              <a:defRPr/>
            </a:pPr>
            <a:r>
              <a:rPr lang="pl-PL" sz="8400" spc="-70" dirty="0" smtClean="0"/>
              <a:t>Na ćwiczenia student przychodzi przygotowany, tzn. ma przeczytany odpowiedni rozdział z podręcznika lub opanowane treści z wykładu.</a:t>
            </a:r>
            <a:endParaRPr lang="cs-CZ" sz="8400" spc="-70" dirty="0" smtClean="0"/>
          </a:p>
          <a:p>
            <a:pPr marL="514350" indent="-514350">
              <a:lnSpc>
                <a:spcPct val="120000"/>
              </a:lnSpc>
              <a:spcBef>
                <a:spcPts val="300"/>
              </a:spcBef>
              <a:buFont typeface="+mj-lt"/>
              <a:buAutoNum type="arabicPeriod"/>
              <a:defRPr/>
            </a:pPr>
            <a:r>
              <a:rPr lang="pl-PL" sz="8400" dirty="0" smtClean="0"/>
              <a:t>Przed każdymi zajęciami ćwiczeniowymi może być kartkówka, której prowadzący nie zapowiada. Zakres tematyczny kartkówki może obejmować: zagadnienia z ostatnich ćwiczeń oraz partię materiału którą student powinien opanowana dane ćwiczenia.</a:t>
            </a:r>
            <a:endParaRPr lang="cs-CZ" sz="8400" dirty="0" smtClean="0"/>
          </a:p>
          <a:p>
            <a:pPr marL="514350" indent="-514350">
              <a:lnSpc>
                <a:spcPct val="120000"/>
              </a:lnSpc>
              <a:spcBef>
                <a:spcPts val="300"/>
              </a:spcBef>
              <a:buFont typeface="+mj-lt"/>
              <a:buAutoNum type="arabicPeriod"/>
              <a:defRPr/>
            </a:pPr>
            <a:r>
              <a:rPr lang="pl-PL" sz="8400" b="1" dirty="0" smtClean="0"/>
              <a:t>Aby zaliczyć ćwiczenia student musi zdobyć 50% maksymalnej liczby punktów + 1 punkt i z każdego kolokwium zdobyć przynajmniej po 5 punktów (50% z 15 pkt).</a:t>
            </a:r>
            <a:endParaRPr lang="cs-CZ" sz="8400" dirty="0" smtClean="0"/>
          </a:p>
          <a:p>
            <a:pPr marL="514350" indent="-514350">
              <a:lnSpc>
                <a:spcPct val="120000"/>
              </a:lnSpc>
              <a:spcBef>
                <a:spcPts val="300"/>
              </a:spcBef>
              <a:buFont typeface="+mj-lt"/>
              <a:buAutoNum type="arabicPeriod"/>
              <a:defRPr/>
            </a:pPr>
            <a:r>
              <a:rPr lang="pl-PL" sz="8400" spc="-70" dirty="0" smtClean="0"/>
              <a:t>Ocena końcowa jest wynikiem pracy </a:t>
            </a:r>
            <a:r>
              <a:rPr lang="pl-PL" sz="8400" b="1" spc="-70" dirty="0" smtClean="0"/>
              <a:t>w ciągu semestru</a:t>
            </a:r>
            <a:r>
              <a:rPr lang="pl-PL" sz="8400" spc="-70" dirty="0" smtClean="0"/>
              <a:t>. Studenci, którym brakuje punktów do oceny dst lub z przyczyn losowych nie pisali kolokwiów na zajęciach mają prawo do poprawy kolokwium na ostatnich zajęciach. </a:t>
            </a:r>
            <a:endParaRPr lang="cs-CZ" sz="8400" spc="-70" dirty="0" smtClean="0"/>
          </a:p>
          <a:p>
            <a:pPr>
              <a:defRPr/>
            </a:pP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611560" y="228600"/>
          <a:ext cx="830384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43" name="Zástupný symbol pro obsah 2"/>
          <p:cNvSpPr>
            <a:spLocks noGrp="1"/>
          </p:cNvSpPr>
          <p:nvPr>
            <p:ph idx="1"/>
          </p:nvPr>
        </p:nvSpPr>
        <p:spPr>
          <a:xfrm>
            <a:off x="971550" y="1484313"/>
            <a:ext cx="7704138" cy="4276725"/>
          </a:xfrm>
        </p:spPr>
        <p:txBody>
          <a:bodyPr/>
          <a:lstStyle/>
          <a:p>
            <a:r>
              <a:rPr lang="pl-PL" sz="2200" smtClean="0"/>
              <a:t>Kolokwium I – 15 punktów</a:t>
            </a:r>
            <a:endParaRPr lang="cs-CZ" sz="2200" smtClean="0"/>
          </a:p>
          <a:p>
            <a:r>
              <a:rPr lang="pl-PL" sz="2200" smtClean="0"/>
              <a:t>Kolokwium II – 15 punktów</a:t>
            </a:r>
            <a:endParaRPr lang="cs-CZ" sz="2200" smtClean="0"/>
          </a:p>
          <a:p>
            <a:r>
              <a:rPr lang="pl-PL" sz="2200" smtClean="0"/>
              <a:t>Aktywność (w tym praca w grupach): 5 pkt.</a:t>
            </a:r>
            <a:endParaRPr lang="cs-CZ" sz="2200" smtClean="0"/>
          </a:p>
          <a:p>
            <a:r>
              <a:rPr lang="pl-PL" sz="2200" smtClean="0"/>
              <a:t>Zadania domowe (w tym w grupach): 5 pkt.</a:t>
            </a:r>
            <a:endParaRPr lang="cs-CZ" sz="2200" smtClean="0"/>
          </a:p>
          <a:p>
            <a:r>
              <a:rPr lang="pl-PL" sz="2200" smtClean="0"/>
              <a:t>Kartkówki: 3*2p=6</a:t>
            </a:r>
            <a:endParaRPr lang="cs-CZ" sz="2200" smtClean="0"/>
          </a:p>
          <a:p>
            <a:pPr>
              <a:buFontTx/>
              <a:buNone/>
            </a:pPr>
            <a:r>
              <a:rPr lang="pl-PL" sz="2200" smtClean="0"/>
              <a:t>Suma: 46 pkt</a:t>
            </a:r>
            <a:endParaRPr lang="cs-CZ" sz="2200" smtClean="0"/>
          </a:p>
        </p:txBody>
      </p:sp>
      <p:graphicFrame>
        <p:nvGraphicFramePr>
          <p:cNvPr id="4" name="Tabulka 3"/>
          <p:cNvGraphicFramePr>
            <a:graphicFrameLocks noGrp="1"/>
          </p:cNvGraphicFramePr>
          <p:nvPr/>
        </p:nvGraphicFramePr>
        <p:xfrm>
          <a:off x="2915816" y="3573016"/>
          <a:ext cx="5904656" cy="3096344"/>
        </p:xfrm>
        <a:graphic>
          <a:graphicData uri="http://schemas.openxmlformats.org/drawingml/2006/table">
            <a:tbl>
              <a:tblPr/>
              <a:tblGrid>
                <a:gridCol w="1144027"/>
                <a:gridCol w="2601739"/>
                <a:gridCol w="2158890"/>
              </a:tblGrid>
              <a:tr h="459562">
                <a:tc>
                  <a:txBody>
                    <a:bodyPr/>
                    <a:lstStyle/>
                    <a:p>
                      <a:pPr marL="72000" algn="ctr" fontAlgn="t"/>
                      <a:r>
                        <a:rPr lang="pl-PL" sz="2000" b="1" i="0" u="none" strike="noStrike" dirty="0">
                          <a:solidFill>
                            <a:srgbClr val="000000"/>
                          </a:solidFill>
                          <a:latin typeface="Times New Roman"/>
                        </a:rPr>
                        <a:t>Ocena</a:t>
                      </a:r>
                      <a:endParaRPr lang="cs-CZ" sz="2000" b="1"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pl-PL" sz="2000" b="1" i="0" u="none" strike="noStrike">
                          <a:solidFill>
                            <a:srgbClr val="000000"/>
                          </a:solidFill>
                          <a:latin typeface="Times New Roman"/>
                        </a:rPr>
                        <a:t> pkt</a:t>
                      </a:r>
                      <a:endParaRPr lang="cs-CZ" sz="2000" b="1"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pl-PL" sz="2000" b="1" i="0" u="none" strike="noStrike">
                          <a:solidFill>
                            <a:srgbClr val="000000"/>
                          </a:solidFill>
                          <a:latin typeface="Times New Roman"/>
                        </a:rPr>
                        <a:t> Pkt [%]</a:t>
                      </a:r>
                      <a:endParaRPr lang="cs-CZ" sz="2000" b="1"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418274">
                <a:tc>
                  <a:txBody>
                    <a:bodyPr/>
                    <a:lstStyle/>
                    <a:p>
                      <a:pPr marL="72000" algn="just" fontAlgn="t"/>
                      <a:r>
                        <a:rPr lang="pl-PL" sz="1400" b="0" i="0" u="none" strike="noStrike" dirty="0">
                          <a:solidFill>
                            <a:srgbClr val="000000"/>
                          </a:solidFill>
                          <a:latin typeface="Times New Roman"/>
                        </a:rPr>
                        <a:t>dst</a:t>
                      </a:r>
                      <a:endParaRPr lang="cs-CZ" sz="1400" b="0"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pl-PL" sz="1400" b="0" i="0" u="none" strike="noStrike" dirty="0">
                          <a:solidFill>
                            <a:srgbClr val="000000"/>
                          </a:solidFill>
                          <a:latin typeface="Times New Roman"/>
                        </a:rPr>
                        <a:t>[24-34)</a:t>
                      </a:r>
                      <a:endParaRPr lang="cs-CZ" sz="1400" b="0"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pl-PL" sz="1400" b="0" i="0" u="none" strike="noStrike">
                          <a:solidFill>
                            <a:srgbClr val="000000"/>
                          </a:solidFill>
                          <a:latin typeface="Times New Roman"/>
                        </a:rPr>
                        <a:t>50% z max l. pkt +1pkt</a:t>
                      </a:r>
                      <a:endParaRPr lang="cs-CZ" sz="1400" b="0"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325871">
                <a:tc>
                  <a:txBody>
                    <a:bodyPr/>
                    <a:lstStyle/>
                    <a:p>
                      <a:pPr marL="72000" algn="just" fontAlgn="t"/>
                      <a:r>
                        <a:rPr lang="pl-PL" sz="1400" b="0" i="0" u="none" strike="noStrike">
                          <a:solidFill>
                            <a:srgbClr val="000000"/>
                          </a:solidFill>
                          <a:latin typeface="Times New Roman"/>
                        </a:rPr>
                        <a:t>Dst+</a:t>
                      </a:r>
                      <a:endParaRPr lang="cs-CZ" sz="1400" b="0"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pl-PL" sz="1400" b="0" i="0" u="none" strike="noStrike" dirty="0">
                          <a:solidFill>
                            <a:srgbClr val="000000"/>
                          </a:solidFill>
                          <a:latin typeface="Times New Roman"/>
                        </a:rPr>
                        <a:t>[34-37)</a:t>
                      </a:r>
                      <a:endParaRPr lang="cs-CZ" sz="1400" b="0"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pl-PL" sz="1400" b="0" i="0" u="none" strike="noStrike">
                          <a:solidFill>
                            <a:srgbClr val="000000"/>
                          </a:solidFill>
                          <a:latin typeface="Times New Roman"/>
                        </a:rPr>
                        <a:t>75</a:t>
                      </a:r>
                      <a:endParaRPr lang="cs-CZ" sz="1400" b="0"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418274">
                <a:tc>
                  <a:txBody>
                    <a:bodyPr/>
                    <a:lstStyle/>
                    <a:p>
                      <a:pPr marL="72000" algn="just" fontAlgn="t"/>
                      <a:r>
                        <a:rPr lang="pl-PL" sz="1400" b="0" i="0" u="none" strike="noStrike">
                          <a:solidFill>
                            <a:srgbClr val="000000"/>
                          </a:solidFill>
                          <a:latin typeface="Times New Roman"/>
                        </a:rPr>
                        <a:t>db</a:t>
                      </a:r>
                      <a:endParaRPr lang="cs-CZ" sz="1400" b="0"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pl-PL" sz="1400" b="0" i="0" u="none" strike="noStrike" dirty="0">
                          <a:solidFill>
                            <a:srgbClr val="000000"/>
                          </a:solidFill>
                          <a:latin typeface="Times New Roman"/>
                        </a:rPr>
                        <a:t>[37-41)</a:t>
                      </a:r>
                      <a:endParaRPr lang="cs-CZ" sz="1400" b="0"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pl-PL" sz="1400" b="0" i="0" u="none" strike="noStrike" dirty="0">
                          <a:solidFill>
                            <a:srgbClr val="000000"/>
                          </a:solidFill>
                          <a:latin typeface="Times New Roman"/>
                        </a:rPr>
                        <a:t>80</a:t>
                      </a:r>
                      <a:endParaRPr lang="cs-CZ" sz="1400" b="0"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418274">
                <a:tc>
                  <a:txBody>
                    <a:bodyPr/>
                    <a:lstStyle/>
                    <a:p>
                      <a:pPr marL="72000" algn="just" fontAlgn="t"/>
                      <a:r>
                        <a:rPr lang="pl-PL" sz="1400" b="0" i="0" u="none" strike="noStrike">
                          <a:solidFill>
                            <a:srgbClr val="000000"/>
                          </a:solidFill>
                          <a:latin typeface="Times New Roman"/>
                        </a:rPr>
                        <a:t>Db+</a:t>
                      </a:r>
                      <a:endParaRPr lang="cs-CZ" sz="1400" b="0"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pl-PL" sz="1400" b="0" i="0" u="none" strike="noStrike" dirty="0">
                          <a:solidFill>
                            <a:srgbClr val="000000"/>
                          </a:solidFill>
                          <a:latin typeface="Times New Roman"/>
                        </a:rPr>
                        <a:t>[41-44)</a:t>
                      </a:r>
                      <a:endParaRPr lang="cs-CZ" sz="1400" b="0"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pl-PL" sz="1400" b="0" i="0" u="none" strike="noStrike" dirty="0">
                          <a:solidFill>
                            <a:srgbClr val="000000"/>
                          </a:solidFill>
                          <a:latin typeface="Times New Roman"/>
                        </a:rPr>
                        <a:t>90</a:t>
                      </a:r>
                      <a:endParaRPr lang="cs-CZ" sz="1400" b="0"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418274">
                <a:tc>
                  <a:txBody>
                    <a:bodyPr/>
                    <a:lstStyle/>
                    <a:p>
                      <a:pPr marL="72000" algn="just" fontAlgn="t"/>
                      <a:r>
                        <a:rPr lang="pl-PL" sz="1400" b="0" i="0" u="none" strike="noStrike">
                          <a:solidFill>
                            <a:srgbClr val="000000"/>
                          </a:solidFill>
                          <a:latin typeface="Times New Roman"/>
                        </a:rPr>
                        <a:t>bdb</a:t>
                      </a:r>
                      <a:endParaRPr lang="cs-CZ" sz="1400" b="0"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pl-PL" sz="1400" b="0" i="0" u="none" strike="noStrike" dirty="0">
                          <a:solidFill>
                            <a:srgbClr val="000000"/>
                          </a:solidFill>
                          <a:latin typeface="Times New Roman"/>
                        </a:rPr>
                        <a:t>[44-46]</a:t>
                      </a:r>
                      <a:endParaRPr lang="cs-CZ" sz="1400" b="0"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pl-PL" sz="1400" b="0" i="0" u="none" strike="noStrike" dirty="0">
                          <a:solidFill>
                            <a:srgbClr val="000000"/>
                          </a:solidFill>
                          <a:latin typeface="Times New Roman"/>
                        </a:rPr>
                        <a:t>95</a:t>
                      </a:r>
                      <a:endParaRPr lang="cs-CZ" sz="1400" b="0"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637815">
                <a:tc>
                  <a:txBody>
                    <a:bodyPr/>
                    <a:lstStyle/>
                    <a:p>
                      <a:pPr marL="72000" algn="just" fontAlgn="t"/>
                      <a:r>
                        <a:rPr lang="pl-PL" sz="1400" b="0" i="0" u="none" strike="noStrike" dirty="0">
                          <a:solidFill>
                            <a:srgbClr val="000000"/>
                          </a:solidFill>
                          <a:latin typeface="Times New Roman"/>
                        </a:rPr>
                        <a:t>cel</a:t>
                      </a:r>
                      <a:endParaRPr lang="cs-CZ" sz="1400" b="0"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pl-PL" sz="1400" b="0" i="0" u="none" strike="noStrike" dirty="0">
                          <a:solidFill>
                            <a:srgbClr val="000000"/>
                          </a:solidFill>
                          <a:latin typeface="Times New Roman"/>
                        </a:rPr>
                        <a:t>46 pkt + dodatkowe umiejętności</a:t>
                      </a:r>
                      <a:endParaRPr lang="cs-CZ" sz="1400" b="0"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pl-PL" sz="1400" b="0" i="0" u="none" strike="noStrike" dirty="0">
                          <a:solidFill>
                            <a:srgbClr val="000000"/>
                          </a:solidFill>
                          <a:latin typeface="Times New Roman"/>
                        </a:rPr>
                        <a:t>100</a:t>
                      </a:r>
                      <a:endParaRPr lang="cs-CZ" sz="1400" b="0" i="0" u="none" strike="noStrike" dirty="0">
                        <a:solidFill>
                          <a:srgbClr val="000000"/>
                        </a:solidFill>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32040" y="228600"/>
            <a:ext cx="3983360" cy="1143000"/>
          </a:xfrm>
        </p:spPr>
        <p:txBody>
          <a:bodyPr/>
          <a:lstStyle/>
          <a:p>
            <a:r>
              <a:rPr lang="pl-PL" b="1" dirty="0" smtClean="0">
                <a:solidFill>
                  <a:srgbClr val="FF0000"/>
                </a:solidFill>
                <a:effectLst>
                  <a:outerShdw blurRad="38100" dist="38100" dir="2700000" algn="tl">
                    <a:srgbClr val="000000">
                      <a:alpha val="43137"/>
                    </a:srgbClr>
                  </a:outerShdw>
                </a:effectLst>
              </a:rPr>
              <a:t>Zadania na cw. 2</a:t>
            </a:r>
            <a:endParaRPr lang="pl-PL" b="1" dirty="0">
              <a:solidFill>
                <a:srgbClr val="FF0000"/>
              </a:solidFill>
              <a:effectLst>
                <a:outerShdw blurRad="38100" dist="38100" dir="2700000" algn="tl">
                  <a:srgbClr val="000000">
                    <a:alpha val="43137"/>
                  </a:srgbClr>
                </a:outerShdw>
              </a:effectLst>
            </a:endParaRPr>
          </a:p>
        </p:txBody>
      </p:sp>
      <p:sp>
        <p:nvSpPr>
          <p:cNvPr id="4" name="Zástupný symbol pro obsah 3"/>
          <p:cNvSpPr>
            <a:spLocks noGrp="1"/>
          </p:cNvSpPr>
          <p:nvPr>
            <p:ph sz="half" idx="2"/>
          </p:nvPr>
        </p:nvSpPr>
        <p:spPr/>
        <p:txBody>
          <a:bodyPr/>
          <a:lstStyle/>
          <a:p>
            <a:r>
              <a:rPr lang="pl-PL" sz="3600" dirty="0" smtClean="0"/>
              <a:t>Begg, Fischer, Dornbusch: </a:t>
            </a:r>
          </a:p>
          <a:p>
            <a:pPr lvl="2"/>
            <a:r>
              <a:rPr lang="pl-PL" dirty="0" smtClean="0"/>
              <a:t>rozdz. . 1</a:t>
            </a:r>
          </a:p>
          <a:p>
            <a:r>
              <a:rPr lang="pl-PL" sz="3600" dirty="0" smtClean="0"/>
              <a:t>Problemy do dyskusji</a:t>
            </a:r>
          </a:p>
          <a:p>
            <a:pPr lvl="2"/>
            <a:r>
              <a:rPr lang="pl-PL" dirty="0" smtClean="0"/>
              <a:t>1 - 9</a:t>
            </a:r>
          </a:p>
          <a:p>
            <a:endParaRPr lang="cs-CZ" dirty="0"/>
          </a:p>
        </p:txBody>
      </p:sp>
      <p:pic>
        <p:nvPicPr>
          <p:cNvPr id="6" name="Picture 2"/>
          <p:cNvPicPr>
            <a:picLocks noGrp="1" noChangeAspect="1" noChangeArrowheads="1"/>
          </p:cNvPicPr>
          <p:nvPr>
            <p:ph sz="half" idx="1"/>
          </p:nvPr>
        </p:nvPicPr>
        <p:blipFill>
          <a:blip r:embed="rId2" cstate="print"/>
          <a:srcRect/>
          <a:stretch>
            <a:fillRect/>
          </a:stretch>
        </p:blipFill>
        <p:spPr bwMode="auto">
          <a:xfrm>
            <a:off x="0" y="980728"/>
            <a:ext cx="4971443" cy="511256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447800" y="228600"/>
          <a:ext cx="7560000" cy="1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obsah 2"/>
          <p:cNvSpPr>
            <a:spLocks noGrp="1"/>
          </p:cNvSpPr>
          <p:nvPr>
            <p:ph idx="1"/>
          </p:nvPr>
        </p:nvSpPr>
        <p:spPr>
          <a:xfrm>
            <a:off x="323850" y="1557338"/>
            <a:ext cx="8591550" cy="5040312"/>
          </a:xfrm>
        </p:spPr>
        <p:txBody>
          <a:bodyPr>
            <a:normAutofit lnSpcReduction="10000"/>
          </a:bodyPr>
          <a:lstStyle/>
          <a:p>
            <a:pPr algn="just">
              <a:spcBef>
                <a:spcPts val="600"/>
              </a:spcBef>
              <a:defRPr/>
            </a:pPr>
            <a:r>
              <a:rPr lang="pl-PL" sz="2400" spc="-60" dirty="0" smtClean="0"/>
              <a:t>1. Podaj parę definicji ekonomii. Która z nich jest najpełniejsza? </a:t>
            </a:r>
          </a:p>
          <a:p>
            <a:pPr algn="just">
              <a:spcBef>
                <a:spcPts val="600"/>
              </a:spcBef>
              <a:defRPr/>
            </a:pPr>
            <a:r>
              <a:rPr lang="pl-PL" sz="2400" spc="-60" dirty="0" smtClean="0"/>
              <a:t>2. Przeczytaj raz jeszcze listę definicji ekonomii. Dla każdej z nich przytocz parę konkretnych przykładów problemów, o których rozwiązanie ekonomia może się starać. </a:t>
            </a:r>
          </a:p>
          <a:p>
            <a:pPr algn="just">
              <a:spcBef>
                <a:spcPts val="600"/>
              </a:spcBef>
              <a:defRPr/>
            </a:pPr>
            <a:r>
              <a:rPr lang="pl-PL" sz="2400" spc="-60" dirty="0" smtClean="0"/>
              <a:t>3. Czy w nauce społecznej takiej jak ekonomia można być „obiektywnym”? Co do czego konserwatyści i liberałowie mogą być zgodni? Podaj przykłady logicznego błędu złożenia i logicznego błędu post hoc”. Czy w dyskusji nad związkiem między paleniem papierosów a długowiecznością wchodzi w grę pierwszy z tych błędów? (Dlaczego nie?) Czy też wchodzi tu w grę błąd drugi? (Dlaczego tak?) </a:t>
            </a:r>
          </a:p>
          <a:p>
            <a:pPr algn="just">
              <a:spcBef>
                <a:spcPts val="600"/>
              </a:spcBef>
              <a:defRPr/>
            </a:pPr>
            <a:r>
              <a:rPr lang="pl-PL" sz="2400" spc="-60" dirty="0" smtClean="0"/>
              <a:t>4. W paru słowach zdefiniuj następujące pojęcia: eksperyment kontrolowany; prawo przeciętnych; błąd logiczny post hoc”.</a:t>
            </a:r>
            <a:endParaRPr lang="cs-CZ" sz="2400" spc="-6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447800" y="228600"/>
          <a:ext cx="7560000" cy="1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obsah 2"/>
          <p:cNvSpPr>
            <a:spLocks noGrp="1"/>
          </p:cNvSpPr>
          <p:nvPr>
            <p:ph idx="1"/>
          </p:nvPr>
        </p:nvSpPr>
        <p:spPr>
          <a:xfrm>
            <a:off x="323850" y="1557338"/>
            <a:ext cx="8496622" cy="5040312"/>
          </a:xfrm>
        </p:spPr>
        <p:txBody>
          <a:bodyPr>
            <a:normAutofit/>
          </a:bodyPr>
          <a:lstStyle/>
          <a:p>
            <a:pPr algn="just">
              <a:defRPr/>
            </a:pPr>
            <a:r>
              <a:rPr lang="pl-PL" sz="2400" spc="-70" dirty="0" smtClean="0"/>
              <a:t>5. „PNB należałoby skorygować, gdyż smog w Los Angeles sprawia, że coraz więcej płacę za pralnię chemiczną i opiekę lekarską. Poza tym, gdy w wyniku wzrostu zamożności nasz tydzień roboczy skraca się z 45 do 40 godzin, może to wywoływać spadek PNB, ale na pewno powinno wywoływać wzrost dobrobytu ekonomicznego netto (DEN). Poza tym, z obliczeń DEN powinno się wyłączyć wydatki zbrojeniowe, gdyż dobrobyt obywateli danego kraju nie rośnie wskutek wzrostu tego typu wydatków, bez względu na to, czy na tym padole łez są one potrzebne czy niepotrzebne. To samo dotyczy wydatków na urządzenia alarmowe, chroniące przed włamywaczami lub na psy obronne”. </a:t>
            </a:r>
          </a:p>
          <a:p>
            <a:pPr algn="just">
              <a:buNone/>
              <a:defRPr/>
            </a:pPr>
            <a:r>
              <a:rPr lang="pl-PL" sz="2400" dirty="0" smtClean="0"/>
              <a:t>    Czy zgadzasz się z tymi stwierdzeniami?</a:t>
            </a:r>
          </a:p>
          <a:p>
            <a:pPr>
              <a:defRPr/>
            </a:pPr>
            <a:endParaRPr lang="cs-CZ" sz="2300" spc="-6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447800" y="228600"/>
          <a:ext cx="7560000" cy="1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obsah 2"/>
          <p:cNvSpPr>
            <a:spLocks noGrp="1"/>
          </p:cNvSpPr>
          <p:nvPr>
            <p:ph idx="1"/>
          </p:nvPr>
        </p:nvSpPr>
        <p:spPr>
          <a:xfrm>
            <a:off x="0" y="1412776"/>
            <a:ext cx="9144000" cy="5256584"/>
          </a:xfrm>
        </p:spPr>
        <p:txBody>
          <a:bodyPr>
            <a:normAutofit lnSpcReduction="10000"/>
          </a:bodyPr>
          <a:lstStyle/>
          <a:p>
            <a:pPr algn="just">
              <a:defRPr/>
            </a:pPr>
            <a:r>
              <a:rPr lang="pl-PL" sz="2100" spc="-80" dirty="0" smtClean="0"/>
              <a:t>6. „Gdyby społeczeństwo mogło uzyskać dodatkowo 100 dol. DEN, płacąc za to zmniejszeniem PNB o 50 dol. (na przykład wskutek wydawania większej ilości pieniędzy na konserwację i oszczędność energii i paliw oraz opodatkowania General Motors i użytkowników energii elektrycznej za pro-dukowane przez nich zanieczyszczenia atmosfery), byłby to bardzo dobry interes”. Oceń słuszność tego zdania. </a:t>
            </a:r>
          </a:p>
          <a:p>
            <a:pPr algn="just">
              <a:defRPr/>
            </a:pPr>
            <a:r>
              <a:rPr lang="pl-PL" sz="2100" spc="-70" dirty="0" smtClean="0"/>
              <a:t>7. Na grobie Karola Marksa wyryto słowa, które napisał, mając lat dwadzieścia sześć: „Filozofowie jedynie różnymi sposobami objaśniali świat, chodzi jednak o to, aby go zmienić” (K. Marks, Tezy o Feuerbachu). Czy naukowiec może uwierzyć w „zmienianie świata”, a pomimo to niekoniecznie się zgadzać z Marksowskim programem gruntownej, gwałtownej rewolucji? W którym miejscu granica między dwoma stanowiskami może przebiegać dla rozmaitych ludzi? W jaki sposób granicę tę wykreśliłbyś ty sam przed rozpoczęciem pierwszego roku studiów ekonomii?</a:t>
            </a:r>
          </a:p>
          <a:p>
            <a:pPr algn="just">
              <a:defRPr/>
            </a:pPr>
            <a:r>
              <a:rPr lang="pl-PL" sz="2100" spc="-70" dirty="0" smtClean="0"/>
              <a:t>8. Komentując rolę ekonomistów z punktu widzenia rządu, pewien doradca ekonomiczny jednego z prezydentów powiedział: ,Ekonomiści powinni być pod ręką, ale nie powinni być górą”. Co miał na myśli? Czy zgadzasz się z nim?</a:t>
            </a:r>
            <a:endParaRPr lang="cs-CZ" sz="2100" spc="-70" dirty="0"/>
          </a:p>
        </p:txBody>
      </p:sp>
    </p:spTree>
  </p:cSld>
  <p:clrMapOvr>
    <a:masterClrMapping/>
  </p:clrMapOvr>
</p:sld>
</file>

<file path=ppt/theme/theme1.xml><?xml version="1.0" encoding="utf-8"?>
<a:theme xmlns:a="http://schemas.openxmlformats.org/drawingml/2006/main" name="Výchozí návrh">
  <a:themeElements>
    <a:clrScheme name="Výchozí návrh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ýchozí návrh">
      <a:majorFont>
        <a:latin typeface="Gill Sans MT"/>
        <a:ea typeface=""/>
        <a:cs typeface=""/>
      </a:majorFont>
      <a:minorFont>
        <a:latin typeface="Gill Sans MT"/>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ýchozí návrh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ýchozí návrh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1318</TotalTime>
  <Words>1018</Words>
  <Application>Microsoft Office PowerPoint</Application>
  <PresentationFormat>Předvádění na obrazovce (4:3)</PresentationFormat>
  <Paragraphs>86</Paragraphs>
  <Slides>11</Slides>
  <Notes>1</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Výchozí návrh</vt:lpstr>
      <vt:lpstr> Mikroekonomia Ćwiczenia  Prof. Ing. Lumír Kulhánek, CSc.  lumir.kulhanek@pwr.wroc.pl</vt:lpstr>
      <vt:lpstr>Snímek 2</vt:lpstr>
      <vt:lpstr>Snímek 3</vt:lpstr>
      <vt:lpstr>Snímek 4</vt:lpstr>
      <vt:lpstr>Snímek 5</vt:lpstr>
      <vt:lpstr>Zadania na cw. 2</vt:lpstr>
      <vt:lpstr>Snímek 7</vt:lpstr>
      <vt:lpstr>Snímek 8</vt:lpstr>
      <vt:lpstr>Snímek 9</vt:lpstr>
      <vt:lpstr>Snímek 10</vt:lpstr>
      <vt:lpstr>Snímek 11</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Evropská integrace</dc:title>
  <dc:creator>Kulhánek</dc:creator>
  <cp:lastModifiedBy>lumir</cp:lastModifiedBy>
  <cp:revision>142</cp:revision>
  <dcterms:created xsi:type="dcterms:W3CDTF">2001-03-15T12:31:12Z</dcterms:created>
  <dcterms:modified xsi:type="dcterms:W3CDTF">2012-10-01T22:45:57Z</dcterms:modified>
</cp:coreProperties>
</file>