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542" autoAdjust="0"/>
    <p:restoredTop sz="91833" autoAdjust="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8B4C8-9E7B-4C0D-B7E3-058FCDA6E943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7FBF8-81AE-42CC-A7A6-B935654D15C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Gazetka</a:t>
            </a:r>
            <a:r>
              <a:rPr lang="pl-PL" baseline="0" dirty="0" smtClean="0"/>
              <a:t> reklamowa „</a:t>
            </a:r>
            <a:r>
              <a:rPr lang="pl-PL" baseline="0" dirty="0" err="1" smtClean="0"/>
              <a:t>żę</a:t>
            </a:r>
            <a:r>
              <a:rPr lang="pl-PL" baseline="0" dirty="0" smtClean="0"/>
              <a:t> produkty mogą się </a:t>
            </a:r>
            <a:r>
              <a:rPr lang="pl-PL" baseline="0" dirty="0" err="1" smtClean="0"/>
              <a:t>roznić</a:t>
            </a:r>
            <a:r>
              <a:rPr lang="pl-PL" baseline="0" dirty="0" smtClean="0"/>
              <a:t> „ a reklamacje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FBF8-81AE-42CC-A7A6-B935654D15C0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2009-11-30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734382"/>
          </a:xfrm>
        </p:spPr>
        <p:txBody>
          <a:bodyPr>
            <a:noAutofit/>
          </a:bodyPr>
          <a:lstStyle/>
          <a:p>
            <a:r>
              <a:rPr lang="pl-PL" sz="4800" dirty="0" smtClean="0"/>
              <a:t>Umowa Sprzedaży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Waldemar Rokita 148987</a:t>
            </a:r>
          </a:p>
          <a:p>
            <a:r>
              <a:rPr lang="pl-PL" dirty="0" smtClean="0"/>
              <a:t>Paweł </a:t>
            </a:r>
            <a:r>
              <a:rPr lang="pl-PL" dirty="0" err="1" smtClean="0"/>
              <a:t>Ślawski</a:t>
            </a:r>
            <a:r>
              <a:rPr lang="pl-PL" dirty="0" smtClean="0"/>
              <a:t> 149132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392906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Sprzedaż profesjonalna i konsumencka</a:t>
            </a:r>
            <a:endParaRPr lang="pl-PL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Obowiązki stron umowy sprzedaży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Obowiązki sprzedawcy (art. 535 </a:t>
            </a:r>
            <a:r>
              <a:rPr lang="pl-PL" dirty="0" err="1" smtClean="0"/>
              <a:t>kc</a:t>
            </a:r>
            <a:r>
              <a:rPr lang="pl-PL" dirty="0" smtClean="0"/>
              <a:t>):</a:t>
            </a:r>
          </a:p>
          <a:p>
            <a:pPr lvl="1"/>
            <a:r>
              <a:rPr lang="pl-PL" dirty="0" smtClean="0"/>
              <a:t>obowiązek przeniesienia własności sprzedawanej rzeczy na kupującego</a:t>
            </a:r>
          </a:p>
          <a:p>
            <a:pPr lvl="1"/>
            <a:r>
              <a:rPr lang="pl-PL" dirty="0" smtClean="0"/>
              <a:t>obowiązek wydania rzeczy kupującemu</a:t>
            </a:r>
          </a:p>
          <a:p>
            <a:endParaRPr lang="pl-PL" dirty="0" smtClean="0"/>
          </a:p>
          <a:p>
            <a:r>
              <a:rPr lang="pl-PL" dirty="0" smtClean="0"/>
              <a:t>Obowiązki kupującego:</a:t>
            </a:r>
          </a:p>
          <a:p>
            <a:pPr lvl="1"/>
            <a:r>
              <a:rPr lang="pl-PL" dirty="0" smtClean="0"/>
              <a:t>obowiązek zapłaty ceny</a:t>
            </a:r>
          </a:p>
          <a:p>
            <a:pPr lvl="1"/>
            <a:r>
              <a:rPr lang="pl-PL" dirty="0" smtClean="0"/>
              <a:t>obowiązek odebrania kupionej rzeczy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Szczególne rodzaje sprzedaży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Sprzedaż na raty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Sprzedaż </a:t>
            </a:r>
            <a:r>
              <a:rPr lang="pl-PL" dirty="0" smtClean="0"/>
              <a:t>na próbę 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Sprzedaż z prawem odkupu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Sprzedaż z prawem pierwokupu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Rękojmia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525963"/>
          </a:xfrm>
        </p:spPr>
        <p:txBody>
          <a:bodyPr/>
          <a:lstStyle/>
          <a:p>
            <a:r>
              <a:rPr lang="pl-PL" dirty="0" smtClean="0"/>
              <a:t>odpowiedzialność sprzedającego względem kupującego za wady fizyczne oraz prawne sprzedawanej rzeczy.</a:t>
            </a:r>
          </a:p>
          <a:p>
            <a:r>
              <a:rPr lang="pl-PL" dirty="0" smtClean="0"/>
              <a:t>W polskim prawie cywilnym jest uregulowana w art. 556-576 Kodeksu cywilnego) przy umowie sprzedaży.</a:t>
            </a:r>
          </a:p>
          <a:p>
            <a:r>
              <a:rPr lang="pl-PL" dirty="0" smtClean="0"/>
              <a:t> W przypadku sprzedaży rzeczy ruchomej z udziałem konsumentów stosuje się niezgodność towaru z umową.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Wady fizyczne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Wady fizyczne mogą polegać na:</a:t>
            </a:r>
          </a:p>
          <a:p>
            <a:pPr lvl="1"/>
            <a:r>
              <a:rPr lang="pl-PL" dirty="0" smtClean="0"/>
              <a:t>zmniejszeniu wartości, użyteczności rzeczy (np. przemakalność nieprzemakalnej kurtki),</a:t>
            </a:r>
          </a:p>
          <a:p>
            <a:pPr lvl="1"/>
            <a:r>
              <a:rPr lang="pl-PL" dirty="0" smtClean="0"/>
              <a:t>niekompletności (np. brak oprogramowania do komputera, brak dokumentacji i instrukcji),</a:t>
            </a:r>
          </a:p>
          <a:p>
            <a:pPr lvl="1"/>
            <a:r>
              <a:rPr lang="pl-PL" dirty="0" smtClean="0"/>
              <a:t>braku określonych właściwości (np. zawyżono parametry, użyto innych materiałów).</a:t>
            </a:r>
          </a:p>
          <a:p>
            <a:endParaRPr lang="pl-PL" dirty="0" smtClean="0"/>
          </a:p>
          <a:p>
            <a:r>
              <a:rPr lang="pl-PL" dirty="0" smtClean="0"/>
              <a:t>Wada fizyczna może stanowić podstawę odpowiedzialności sprzedawcy, gdy istniała przed wydaniem rzeczy albo powstała po wydaniu rzeczy, ale z przyczyny tkwiącej już uprzednio w rzeczy.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Wady prawne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Wady prawne mogą polegać tylko na tym, że:</a:t>
            </a:r>
          </a:p>
          <a:p>
            <a:pPr lvl="1"/>
            <a:r>
              <a:rPr lang="pl-PL" dirty="0" smtClean="0"/>
              <a:t>sprzedawana rzecz nie należy do sprzedającego, lecz jest własnością osoby trzeciej,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sprzedawana rzecz jest obciążona prawem na rzecz osoby trzeciej (np. hipoteką albo zastawem).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Uprawnienia kupującego z tytułu rękojmi: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Może żądać obniżenia ceny (art. 560 Kodeksu cywilnego); obniżenie ceny powinno odzwierciedlać rzeczywiste obniżenie wartości sprzedanej rzeczy;</a:t>
            </a:r>
          </a:p>
          <a:p>
            <a:r>
              <a:rPr lang="pl-PL" dirty="0" smtClean="0"/>
              <a:t>Może żądać usunięcia wady (art. 561 Kodeksu cywilnego); jeśli sprzedawca jest zarazem producentem kupujący może żądać naprawienia rzeczy;</a:t>
            </a:r>
          </a:p>
          <a:p>
            <a:r>
              <a:rPr lang="pl-PL" dirty="0" smtClean="0"/>
              <a:t>Może żądać wymiany rzeczy na wolną od wad (art. 561 Kodeksu cywilnego); sprzedawca ponosi wszelkie wynikłe z tego tytułu koszty, np. transportu, ubezpieczenia, pakowania itp.;</a:t>
            </a:r>
          </a:p>
          <a:p>
            <a:r>
              <a:rPr lang="pl-PL" dirty="0" smtClean="0"/>
              <a:t>Może odstąpić od umowy, ale tylko w przypadku, gdy wada jest istotna, tzn. nie pozwala na użytkowanie przedmiotu zgodnie z jego przeznaczeniem (art. 561 Kodeksu cywilnego).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Gwarancja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Gwarancja jakości to ogół dodatkowych uprawnień, których zbywca rzeczy lub prawa może udzielić jego nabywcy. Sprowadzają się one zazwyczaj do zobowiązania, że zbywca zapewni nabywcy możliwość korzystania z rzeczy lub prawa bez zakłóceń (np. bez awarii).</a:t>
            </a:r>
          </a:p>
          <a:p>
            <a:r>
              <a:rPr lang="pl-PL" dirty="0" smtClean="0"/>
              <a:t>Są sankcjonowane możliwością żądania przez nabywcę, by zbywca przywrócił rzecz do należytego stanu na swój koszt (tzn. dokonał naprawy albo wymienił rzecz) bądź nawet możliwością odstąpienia od umowy.</a:t>
            </a:r>
          </a:p>
          <a:p>
            <a:r>
              <a:rPr lang="pl-PL" dirty="0" smtClean="0"/>
              <a:t>Jeśli zbywca udziela nabywcy gwarancji nie podając konkretnych jej warunków, mają zastosowanie "domyślne" przepisy o gwarancji z art. 577-582 Kodeksu cywilnego.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Ustawa o szczególnych warunkach sprzedaży konsumenckiej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Ustawa ma zastosowanie do sprzedaży jednostronnie profesjonalnej. (Pomiędzy przedsiębiorcą a konsumentem).</a:t>
            </a:r>
          </a:p>
          <a:p>
            <a:pPr lvl="1"/>
            <a:r>
              <a:rPr lang="pl-PL" sz="2800" dirty="0" smtClean="0"/>
              <a:t>Przedsiębiorcą , zgodnie z art. 43</a:t>
            </a:r>
            <a:r>
              <a:rPr lang="pl-PL" sz="2800" baseline="30000" dirty="0" smtClean="0"/>
              <a:t>1</a:t>
            </a:r>
            <a:r>
              <a:rPr lang="pl-PL" sz="2800" dirty="0" smtClean="0"/>
              <a:t> k.c., jest osoba fizyczna, osoba prawna oraz jednostka organizacyjna niemająca osobowości prawnej, której ustawa przyznaje zdolność prawną, która we własnym imieniu prowadzi działalność gospodarczą lub zawodową.</a:t>
            </a:r>
          </a:p>
          <a:p>
            <a:pPr lvl="1"/>
            <a:r>
              <a:rPr lang="pl-PL" sz="2800" dirty="0" smtClean="0"/>
              <a:t>Konsumentem zgodnie z art. 22</a:t>
            </a:r>
            <a:r>
              <a:rPr lang="pl-PL" sz="2800" baseline="30000" dirty="0" smtClean="0"/>
              <a:t>1</a:t>
            </a:r>
            <a:r>
              <a:rPr lang="pl-PL" sz="2800" dirty="0" smtClean="0"/>
              <a:t> k.c. jest osoba fizyczna dokonująca czynności prawnej niezwiązanej bezpośrednio z jej działalnością gospodarczą lub zawodową.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Sprzedaż konsumencka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Przedmiotem tego rodzaju sprzedaży mogą być rzeczy ruchome zakupione przez osoby fizyczne, w celach nie związanych z działalnością gospodarczą.</a:t>
            </a:r>
          </a:p>
          <a:p>
            <a:r>
              <a:rPr lang="pl-PL" dirty="0" smtClean="0"/>
              <a:t>Ustawa ma również zastosowanie do:</a:t>
            </a:r>
          </a:p>
          <a:p>
            <a:pPr lvl="1"/>
            <a:r>
              <a:rPr lang="pl-PL" dirty="0" smtClean="0"/>
              <a:t>Umowy dostawy</a:t>
            </a:r>
          </a:p>
          <a:p>
            <a:pPr lvl="1"/>
            <a:r>
              <a:rPr lang="pl-PL" dirty="0" smtClean="0"/>
              <a:t>Umowy sprzedaży rzeczy ruchomej przez komisanta z osobą fizyczną</a:t>
            </a:r>
          </a:p>
          <a:p>
            <a:pPr lvl="1"/>
            <a:r>
              <a:rPr lang="pl-PL" dirty="0" smtClean="0"/>
              <a:t>Umowy o dzieło zawartej w zakresie działalności przedsiębiorstwa przyjmującego zamówienie.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sprzedawcy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Obowiązek informacyjny</a:t>
            </a:r>
          </a:p>
          <a:p>
            <a:r>
              <a:rPr lang="pl-PL" dirty="0" smtClean="0"/>
              <a:t>Sprzedawca jest zobowiązany potwierdzić na piśmie wszystkie istotne postanowienia zawartej umowy przy sprzedaży na raty, na przedpłaty, na zamówienie, według wzoru, na próbę, za cenę powyżej dwóch tysięcy złotych, a także zawsze na żądanie kupującego w pozostałych przypadkach</a:t>
            </a:r>
          </a:p>
          <a:p>
            <a:r>
              <a:rPr lang="pl-PL" dirty="0" smtClean="0"/>
              <a:t>Sprzedawca jest zobowiązany udzielić kupującemu informacji w języku polskim, które będą jasne, zrozumiałe i nie wprowadzające w błąd, a zatem wystarczające do pełnego korzystania ze sprzedanego towaru konsumpcyjnego.</a:t>
            </a:r>
          </a:p>
          <a:p>
            <a:r>
              <a:rPr lang="pl-PL" dirty="0" smtClean="0"/>
              <a:t>Sprzedawca jest zobowiązany również zapewnić w miejscu sprzedaży odpowiednie warunki techniczno – organizacyjne umożliwiające dokonanie wyboru towaru konsumpcyjnego, sprawdzenie jakości i kompletności oraz sprawdzenie funkcjonowania głównych mechanizmów i podstawowych podzespołów.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Umowa i sprzedaż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Umowa to forma zobowiązania do wykonania jakiejś konkretnej transakcji – czynności, jest to zgodne oświadczenie woli dwóch lub więcej stron.</a:t>
            </a:r>
          </a:p>
          <a:p>
            <a:pPr algn="just"/>
            <a:r>
              <a:rPr lang="pl-PL" dirty="0" smtClean="0"/>
              <a:t>Sprzedaż to zobowiązanie sprzedającego do przeniesienia własności na kupującego oraz wydanie mu rzeczy w zamian za zapłatę oraz odebranie jej przez kupującego.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Zapewnienia zawarte w reklamie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Zapewnienia zawarte w reklamie mogą być zobowiązujące dla sprzedawcy</a:t>
            </a:r>
          </a:p>
          <a:p>
            <a:r>
              <a:rPr lang="pl-PL" dirty="0" smtClean="0"/>
              <a:t>Reklama może więc być podstawą stwierdzenia niezgodności towaru/usługi z umową i w konsekwencji reklamacji.</a:t>
            </a:r>
          </a:p>
          <a:p>
            <a:r>
              <a:rPr lang="pl-PL" dirty="0" smtClean="0"/>
              <a:t>Podmioty, których zapewnienia zawarte w reklamie są wiążące to: sprzedawca, producent lub jego przedstawiciel.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Wyłączenie odpowiedzialności sprzedawcy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Nie jest on związany zapewnieniami zawartymi w reklamie, jeśli spełniony zostanie którykolwiek z warunków określonych w art.5 ustawy:</a:t>
            </a:r>
          </a:p>
          <a:p>
            <a:pPr lvl="1"/>
            <a:r>
              <a:rPr lang="pl-PL" sz="2400" dirty="0" smtClean="0"/>
              <a:t>nie znał ich lub znać nie mógł (np. reklama zagraniczna, w nieznanym sprzedawcy języku).</a:t>
            </a:r>
          </a:p>
          <a:p>
            <a:pPr lvl="1"/>
            <a:r>
              <a:rPr lang="pl-PL" sz="2400" dirty="0" smtClean="0"/>
              <a:t>wykaże, że kupujący nie kierował się reklamą kupując towar, gdyż zapewnienie nie mogło mieć wpływu na jego decyzję.</a:t>
            </a:r>
          </a:p>
          <a:p>
            <a:pPr lvl="1"/>
            <a:r>
              <a:rPr lang="pl-PL" sz="2400" dirty="0" smtClean="0"/>
              <a:t>treść zapewnienia sprostowano przed zawarciem umowy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pl-PL" sz="2400" dirty="0" smtClean="0"/>
              <a:t>Ciężar dowodu we wszystkich wymienionych sytuacjach spoczywa na sprzedawcy.</a:t>
            </a:r>
          </a:p>
          <a:p>
            <a:pPr marL="420624" lvl="1" indent="-384048">
              <a:buSzPct val="80000"/>
              <a:buFont typeface="Wingdings 2"/>
              <a:buChar char=""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Niez</a:t>
            </a:r>
            <a:r>
              <a:rPr lang="pl-PL" dirty="0" smtClean="0"/>
              <a:t>godność </a:t>
            </a:r>
            <a:r>
              <a:rPr lang="pl-PL" dirty="0" smtClean="0"/>
              <a:t>towaru z umową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Zgodnie z przepisami ustawy sprzedawca odpowiada wobec kupującego, jeżeli wystąpią łącznie dwie przesłanki:</a:t>
            </a:r>
          </a:p>
          <a:p>
            <a:endParaRPr lang="pl-PL" dirty="0" smtClean="0"/>
          </a:p>
          <a:p>
            <a:pPr lvl="1"/>
            <a:r>
              <a:rPr lang="pl-PL" dirty="0" smtClean="0"/>
              <a:t>Towar konsumpcyjny jest niezgodny z umową,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Niezgodność ta istniała w chwili wydania towaru.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Uprawnienia konsumenta z tytułu niezgodności towaru z umową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Ustawa w art. 8 wprowadza sekwencyjność realizacji uprawnień konsumenta w razie stwierdzenia niezgodności towaru z umową:</a:t>
            </a:r>
          </a:p>
          <a:p>
            <a:endParaRPr lang="pl-PL" sz="2800" dirty="0" smtClean="0"/>
          </a:p>
          <a:p>
            <a:pPr lvl="1"/>
            <a:r>
              <a:rPr lang="pl-PL" sz="2400" dirty="0" smtClean="0"/>
              <a:t>doprowadzenie towaru do stanu zgodnego z umową przez nieodpłatną naprawę albo wymianę na towar nowy.</a:t>
            </a:r>
          </a:p>
          <a:p>
            <a:pPr lvl="1"/>
            <a:r>
              <a:rPr lang="pl-PL" sz="2400" dirty="0" smtClean="0"/>
              <a:t>obniżenie ceny albo odstąpienie od umowy.</a:t>
            </a:r>
          </a:p>
          <a:p>
            <a:pPr lvl="1">
              <a:buNone/>
            </a:pPr>
            <a:endParaRPr lang="pl-PL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Terminy i tryb dochodzenia roszczeń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Sprzedawca odpowiada za niezgodność towaru konsumpcyjnego z umową, jeżeli kupujący stwierdzi tę niezgodność przed upływem dwóch lat od wydania towaru. </a:t>
            </a:r>
          </a:p>
          <a:p>
            <a:r>
              <a:rPr lang="pl-PL" dirty="0" smtClean="0"/>
              <a:t>Od momentu stwierdzenia przez kupującego niezgodności towaru z umową biegnie roczny termin przedawnienia jego roszczeń.</a:t>
            </a:r>
          </a:p>
          <a:p>
            <a:r>
              <a:rPr lang="pl-PL" dirty="0" smtClean="0"/>
              <a:t>Kupujący powinien zawiadomić sprzedawcę o niezgodności towaru z umową najpóźniej przed upływem dwóch miesięcy od stwierdzenia niezgodności.</a:t>
            </a:r>
          </a:p>
          <a:p>
            <a:r>
              <a:rPr lang="pl-PL" dirty="0" smtClean="0"/>
              <a:t>Jeżeli przedmiotem sprzedaży konsumenckiej jest rzecz używana, termin odpowiedzialności sprzedawcy za niezgodność towaru z umową strony mogą w umowie skrócić ( zgodną wolą), jednakże nie poniżej jednego roku.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Gwarancja jakości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Udzielanie gwarancji w obrocie konsumenckim reguluje art. 13 ustawy. W odróżnieniu od uprzednio obowiązujących w tej materii przepisów, ustawa nie przewiduje nałożenia na gwaranta żadnych minimalnych wymagań dotyczących załatwiania reklamacji z tego tytułu.</a:t>
            </a:r>
          </a:p>
          <a:p>
            <a:r>
              <a:rPr lang="pl-PL" dirty="0" smtClean="0"/>
              <a:t>Zawarcie umowy gwarancyjnej nie może wiązać się z odrębną opłatą. </a:t>
            </a:r>
          </a:p>
          <a:p>
            <a:r>
              <a:rPr lang="pl-PL" dirty="0" smtClean="0"/>
              <a:t>Treść dokumentu gwarancyjnego powinna umożliwić identyfikację zobowiązanego z gwarancji, w szczególności zaś nazwę i adres gwaranta lub jego przedstawiciela w Polsce. Powinna określać także czas trwania gwarancji i jej terytorialny zasięg.</a:t>
            </a:r>
          </a:p>
          <a:p>
            <a:r>
              <a:rPr lang="pl-PL" dirty="0" smtClean="0"/>
              <a:t>Podobnie jak Kodeks cywilny, tak i ustawa – utrzymują zasadę, że zobowiązanie gwarancyjne stanowi odrębny tytuł odpowiedzialności cywilnej od ustawowej odpowiedzialności sprzedawcy z tytułu niezgodności z umową.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Brak przepisu międzyczasowego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15 ustawy stanowi, że ustawa wchodzi w życie z dniem 1 stycznia 2003 r.</a:t>
            </a:r>
          </a:p>
          <a:p>
            <a:r>
              <a:rPr lang="pl-PL" dirty="0" smtClean="0"/>
              <a:t>Zgodnie z zasadą bezpośredniego stosowania prawa, do umów zawartych po tej dacie, znajdą zastosowanie przepisy ustawy z 27 lipca 2002 r.</a:t>
            </a:r>
          </a:p>
          <a:p>
            <a:r>
              <a:rPr lang="pl-PL" dirty="0" smtClean="0"/>
              <a:t>natomiast do umów </a:t>
            </a:r>
            <a:r>
              <a:rPr lang="pl-PL" smtClean="0"/>
              <a:t>zawartych </a:t>
            </a:r>
            <a:r>
              <a:rPr lang="pl-PL" smtClean="0"/>
              <a:t>wcześniej, </a:t>
            </a:r>
            <a:r>
              <a:rPr lang="pl-PL" dirty="0" smtClean="0"/>
              <a:t>przepisy kodeksowe o rękojmi i gwarancji.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Waldemar Rokita 148987</a:t>
            </a:r>
          </a:p>
          <a:p>
            <a:endParaRPr lang="pl-PL" dirty="0" smtClean="0"/>
          </a:p>
          <a:p>
            <a:r>
              <a:rPr lang="pl-PL" dirty="0" smtClean="0"/>
              <a:t>Paweł </a:t>
            </a:r>
            <a:r>
              <a:rPr lang="pl-PL" dirty="0" err="1" smtClean="0"/>
              <a:t>Ślawski</a:t>
            </a:r>
            <a:r>
              <a:rPr lang="pl-PL" dirty="0" smtClean="0"/>
              <a:t> 149132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Sprzedaż profesjonalna i konsumencka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Sprzedaż profesjonalna - kupiec i sprzedający dokonują umowy ze względu na prowadzoną działalność gospodarczą</a:t>
            </a:r>
          </a:p>
          <a:p>
            <a:r>
              <a:rPr lang="pl-PL" dirty="0" smtClean="0"/>
              <a:t>Sprzedaż konsumencka – kupującym towar jest konsument, a sprzedawca sprzedaje towar w ramach prowadzonej działalności gospodarczej.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Regulacje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Sprzedaż profesjonalna – kodeks cywilny Art.535 – 602 (z dnia 23 kwietnia 1964 roku)</a:t>
            </a:r>
          </a:p>
          <a:p>
            <a:endParaRPr lang="pl-PL" dirty="0" smtClean="0"/>
          </a:p>
          <a:p>
            <a:r>
              <a:rPr lang="pl-PL" dirty="0" smtClean="0"/>
              <a:t>Sprzedaż konsumencka – kodeks cywilny Art.535 – 555 (z dnia 23 kwietnia 1964 roku) oraz Ustawa O szczególnych warunkach sprzedaży konsumenckiej (z dnia 27 lipca 2002 roku).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Charakter umowy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Konsensualny</a:t>
            </a:r>
          </a:p>
          <a:p>
            <a:r>
              <a:rPr lang="pl-PL" dirty="0" smtClean="0"/>
              <a:t>Wzajemny</a:t>
            </a:r>
          </a:p>
          <a:p>
            <a:r>
              <a:rPr lang="pl-PL" dirty="0" smtClean="0"/>
              <a:t>Odpłatny</a:t>
            </a:r>
          </a:p>
          <a:p>
            <a:r>
              <a:rPr lang="pl-PL" dirty="0" smtClean="0"/>
              <a:t>Zobowiązujący</a:t>
            </a:r>
          </a:p>
          <a:p>
            <a:r>
              <a:rPr lang="pl-PL" dirty="0" smtClean="0"/>
              <a:t>Dochodzi do skutku za porozumieniem stron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Elementy umowy sprzedaży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Postanowienia istotne </a:t>
            </a:r>
            <a:r>
              <a:rPr lang="pl-PL" dirty="0" smtClean="0"/>
              <a:t>przedmiotowo, czyli </a:t>
            </a:r>
            <a:r>
              <a:rPr lang="pl-PL" dirty="0" smtClean="0"/>
              <a:t>elementy konstrukcyjne niezbędne do zakwalifikowania konkretnej umowy jako umowy sprzedaży to:</a:t>
            </a:r>
          </a:p>
          <a:p>
            <a:pPr lvl="1"/>
            <a:r>
              <a:rPr lang="pl-PL" dirty="0" smtClean="0"/>
              <a:t>Określenie stron</a:t>
            </a:r>
          </a:p>
          <a:p>
            <a:pPr lvl="1"/>
            <a:r>
              <a:rPr lang="pl-PL" dirty="0" smtClean="0"/>
              <a:t>Określenie przedmiotu świadczenia stron</a:t>
            </a:r>
          </a:p>
          <a:p>
            <a:pPr lvl="1"/>
            <a:r>
              <a:rPr lang="pl-PL" dirty="0" smtClean="0"/>
              <a:t>Określenie ceny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Strony umowy sprzedaży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Stroną umowy sprzedaży może być każdy podmiot:</a:t>
            </a:r>
          </a:p>
          <a:p>
            <a:pPr lvl="1"/>
            <a:r>
              <a:rPr lang="pl-PL" dirty="0" smtClean="0"/>
              <a:t>Osoba fizyczna</a:t>
            </a:r>
          </a:p>
          <a:p>
            <a:pPr lvl="1"/>
            <a:r>
              <a:rPr lang="pl-PL" dirty="0" smtClean="0"/>
              <a:t>Osoba prawna</a:t>
            </a:r>
          </a:p>
          <a:p>
            <a:pPr lvl="1"/>
            <a:r>
              <a:rPr lang="pl-PL" dirty="0" smtClean="0"/>
              <a:t>Jednostka organizacyjna nie będąca osobą prawną, której ustawa przyznała zdolność prawną</a:t>
            </a:r>
          </a:p>
          <a:p>
            <a:pPr lvl="1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 umowy sprzedaży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Przedmiotem umowy sprzedaży, a więc świadczenia sprzedawcy mogą być:</a:t>
            </a:r>
          </a:p>
          <a:p>
            <a:pPr lvl="1"/>
            <a:r>
              <a:rPr lang="pl-PL" dirty="0" smtClean="0"/>
              <a:t>rzeczy oznaczone indywidualnie bądź tylko co do gatunku</a:t>
            </a:r>
          </a:p>
          <a:p>
            <a:pPr lvl="1"/>
            <a:r>
              <a:rPr lang="pl-PL" dirty="0" smtClean="0"/>
              <a:t>energie: elektryczna, gazowa, wodna, cieplna</a:t>
            </a:r>
          </a:p>
          <a:p>
            <a:pPr lvl="1"/>
            <a:r>
              <a:rPr lang="pl-PL" dirty="0" smtClean="0"/>
              <a:t>prawa majątkowe zbywalne</a:t>
            </a:r>
          </a:p>
          <a:p>
            <a:pPr lvl="1"/>
            <a:r>
              <a:rPr lang="pl-PL" dirty="0" smtClean="0"/>
              <a:t>zespoły rzeczy i praw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Kupujący jest obowiązany do zapłaty sumy pieniężnej (ceny) określonej - w zakresie obrotu krajowego - co do zasady w walucie polskiej, której wysokość ma odpowiadać wartości przedmiotu sprzedaży (czyli cena ma być ekwiwalentna). Ekwiwalentność ceny jest rozumiana subiektywnie i może odbiegać od obiektywnej wartości rzeczy.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1467</Words>
  <PresentationFormat>Pokaz na ekranie (4:3)</PresentationFormat>
  <Paragraphs>135</Paragraphs>
  <Slides>27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Techniczny</vt:lpstr>
      <vt:lpstr>Umowa Sprzedaży</vt:lpstr>
      <vt:lpstr>Umowa i sprzedaż</vt:lpstr>
      <vt:lpstr>Sprzedaż profesjonalna i konsumencka</vt:lpstr>
      <vt:lpstr>Regulacje prawne</vt:lpstr>
      <vt:lpstr>Charakter umowy</vt:lpstr>
      <vt:lpstr>Elementy umowy sprzedaży</vt:lpstr>
      <vt:lpstr>Strony umowy sprzedaży</vt:lpstr>
      <vt:lpstr>Przedmiot umowy sprzedaży</vt:lpstr>
      <vt:lpstr>Cena</vt:lpstr>
      <vt:lpstr>Obowiązki stron umowy sprzedaży</vt:lpstr>
      <vt:lpstr>Szczególne rodzaje sprzedaży</vt:lpstr>
      <vt:lpstr>Rękojmia</vt:lpstr>
      <vt:lpstr>Wady fizyczne</vt:lpstr>
      <vt:lpstr>Wady prawne </vt:lpstr>
      <vt:lpstr>Uprawnienia kupującego z tytułu rękojmi: </vt:lpstr>
      <vt:lpstr>Gwarancja</vt:lpstr>
      <vt:lpstr>Ustawa o szczególnych warunkach sprzedaży konsumenckiej</vt:lpstr>
      <vt:lpstr>Sprzedaż konsumencka</vt:lpstr>
      <vt:lpstr>Obowiązki sprzedawcy</vt:lpstr>
      <vt:lpstr>Zapewnienia zawarte w reklamie</vt:lpstr>
      <vt:lpstr>Wyłączenie odpowiedzialności sprzedawcy</vt:lpstr>
      <vt:lpstr>Niezgodność towaru z umową</vt:lpstr>
      <vt:lpstr>Uprawnienia konsumenta z tytułu niezgodności towaru z umową</vt:lpstr>
      <vt:lpstr>Terminy i tryb dochodzenia roszczeń</vt:lpstr>
      <vt:lpstr>Gwarancja jakości</vt:lpstr>
      <vt:lpstr>Brak przepisu międzyczasowego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Pawel</dc:creator>
  <cp:lastModifiedBy>waldek</cp:lastModifiedBy>
  <cp:revision>52</cp:revision>
  <dcterms:created xsi:type="dcterms:W3CDTF">2009-11-28T17:15:40Z</dcterms:created>
  <dcterms:modified xsi:type="dcterms:W3CDTF">2009-11-30T12:58:44Z</dcterms:modified>
</cp:coreProperties>
</file>