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7" r:id="rId2"/>
    <p:sldId id="260" r:id="rId3"/>
    <p:sldId id="263" r:id="rId4"/>
    <p:sldId id="264" r:id="rId5"/>
    <p:sldId id="373" r:id="rId6"/>
    <p:sldId id="261" r:id="rId7"/>
    <p:sldId id="266" r:id="rId8"/>
    <p:sldId id="267" r:id="rId9"/>
    <p:sldId id="270" r:id="rId10"/>
    <p:sldId id="271" r:id="rId11"/>
    <p:sldId id="262" r:id="rId12"/>
    <p:sldId id="273" r:id="rId13"/>
    <p:sldId id="280" r:id="rId14"/>
    <p:sldId id="281" r:id="rId15"/>
    <p:sldId id="285" r:id="rId16"/>
    <p:sldId id="286" r:id="rId17"/>
    <p:sldId id="288" r:id="rId18"/>
    <p:sldId id="289" r:id="rId19"/>
    <p:sldId id="325" r:id="rId20"/>
    <p:sldId id="295" r:id="rId21"/>
    <p:sldId id="298" r:id="rId22"/>
    <p:sldId id="303" r:id="rId23"/>
    <p:sldId id="314" r:id="rId24"/>
    <p:sldId id="316" r:id="rId25"/>
    <p:sldId id="317" r:id="rId26"/>
    <p:sldId id="318" r:id="rId27"/>
    <p:sldId id="319" r:id="rId28"/>
    <p:sldId id="321" r:id="rId29"/>
    <p:sldId id="351" r:id="rId30"/>
    <p:sldId id="352" r:id="rId31"/>
    <p:sldId id="353" r:id="rId32"/>
    <p:sldId id="354" r:id="rId33"/>
    <p:sldId id="355" r:id="rId34"/>
    <p:sldId id="356" r:id="rId35"/>
    <p:sldId id="358" r:id="rId36"/>
    <p:sldId id="359" r:id="rId37"/>
    <p:sldId id="360" r:id="rId38"/>
    <p:sldId id="361" r:id="rId39"/>
    <p:sldId id="364" r:id="rId40"/>
    <p:sldId id="365" r:id="rId41"/>
    <p:sldId id="367" r:id="rId42"/>
    <p:sldId id="371" r:id="rId43"/>
    <p:sldId id="372" r:id="rId44"/>
    <p:sldId id="323" r:id="rId45"/>
    <p:sldId id="326" r:id="rId46"/>
    <p:sldId id="327" r:id="rId47"/>
    <p:sldId id="328" r:id="rId48"/>
    <p:sldId id="329" r:id="rId49"/>
    <p:sldId id="333" r:id="rId50"/>
    <p:sldId id="335" r:id="rId51"/>
    <p:sldId id="336" r:id="rId52"/>
    <p:sldId id="337" r:id="rId53"/>
    <p:sldId id="339" r:id="rId54"/>
    <p:sldId id="340" r:id="rId55"/>
    <p:sldId id="341" r:id="rId56"/>
    <p:sldId id="342" r:id="rId57"/>
    <p:sldId id="324" r:id="rId5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120537-1E40-4701-97E1-F5924A8E79B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40513" y="692150"/>
            <a:ext cx="2057400" cy="59055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68313" y="692150"/>
            <a:ext cx="6019800" cy="59055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17732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9313" y="1773238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92150"/>
            <a:ext cx="59039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umanmetrics.com/cgi-win/JTypes2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kument_programu_Microsoft_Office_Word_97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772816"/>
            <a:ext cx="5903912" cy="720725"/>
          </a:xfrm>
        </p:spPr>
        <p:txBody>
          <a:bodyPr/>
          <a:lstStyle/>
          <a:p>
            <a:r>
              <a:rPr lang="pl-PL" b="1" dirty="0" smtClean="0"/>
              <a:t>LUDZIE W PROJEKCIE</a:t>
            </a:r>
            <a:endParaRPr lang="pl-PL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140968"/>
            <a:ext cx="8229600" cy="3456682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Wrocław, 2011/2012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Opracował i prowadzi</a:t>
            </a:r>
          </a:p>
          <a:p>
            <a:pPr algn="ctr">
              <a:buNone/>
            </a:pPr>
            <a:r>
              <a:rPr lang="pl-PL" dirty="0" smtClean="0"/>
              <a:t>dr inż. Jan BETTA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720378"/>
          </a:xfrm>
        </p:spPr>
        <p:txBody>
          <a:bodyPr/>
          <a:lstStyle/>
          <a:p>
            <a:pPr marL="450850" indent="-450850">
              <a:spcAft>
                <a:spcPts val="1200"/>
              </a:spcAft>
              <a:buNone/>
            </a:pPr>
            <a:r>
              <a:rPr lang="pl-PL" sz="2800" b="1" dirty="0" smtClean="0">
                <a:cs typeface="Times New Roman" pitchFamily="18" charset="0"/>
              </a:rPr>
              <a:t>Kierownik projektu - 5 przykazań: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2800" dirty="0" smtClean="0">
                <a:cs typeface="Times New Roman" pitchFamily="18" charset="0"/>
              </a:rPr>
              <a:t>B</a:t>
            </a:r>
            <a:r>
              <a:rPr lang="pl-PL" sz="2800" dirty="0" smtClean="0"/>
              <a:t>ą</a:t>
            </a:r>
            <a:r>
              <a:rPr lang="pl-PL" sz="2800" dirty="0" smtClean="0">
                <a:cs typeface="Times New Roman" pitchFamily="18" charset="0"/>
              </a:rPr>
              <a:t>d</a:t>
            </a:r>
            <a:r>
              <a:rPr lang="pl-PL" sz="2800" dirty="0" smtClean="0"/>
              <a:t>ź</a:t>
            </a:r>
            <a:r>
              <a:rPr lang="pl-PL" sz="2800" dirty="0" smtClean="0">
                <a:cs typeface="Times New Roman" pitchFamily="18" charset="0"/>
              </a:rPr>
              <a:t> </a:t>
            </a:r>
            <a:r>
              <a:rPr lang="pl-PL" sz="2800" dirty="0" smtClean="0"/>
              <a:t>ś</a:t>
            </a:r>
            <a:r>
              <a:rPr lang="pl-PL" sz="2800" dirty="0" smtClean="0">
                <a:cs typeface="Times New Roman" pitchFamily="18" charset="0"/>
              </a:rPr>
              <a:t>wiadom tego, co robisz - nie b</a:t>
            </a:r>
            <a:r>
              <a:rPr lang="pl-PL" sz="2800" dirty="0" smtClean="0"/>
              <a:t>ą</a:t>
            </a:r>
            <a:r>
              <a:rPr lang="pl-PL" sz="2800" dirty="0" smtClean="0">
                <a:cs typeface="Times New Roman" pitchFamily="18" charset="0"/>
              </a:rPr>
              <a:t>d</a:t>
            </a:r>
            <a:r>
              <a:rPr lang="pl-PL" sz="2800" dirty="0" smtClean="0"/>
              <a:t>ź</a:t>
            </a:r>
            <a:r>
              <a:rPr lang="pl-PL" sz="2800" dirty="0" smtClean="0">
                <a:cs typeface="Times New Roman" pitchFamily="18" charset="0"/>
              </a:rPr>
              <a:t> </a:t>
            </a:r>
            <a:r>
              <a:rPr lang="pl-PL" sz="2800" dirty="0" smtClean="0"/>
              <a:t>	</a:t>
            </a:r>
            <a:r>
              <a:rPr lang="pl-PL" sz="2800" dirty="0" smtClean="0">
                <a:cs typeface="Times New Roman" pitchFamily="18" charset="0"/>
              </a:rPr>
              <a:t>przypadkowym mened</a:t>
            </a:r>
            <a:r>
              <a:rPr lang="pl-PL" sz="2800" dirty="0" smtClean="0"/>
              <a:t>ż</a:t>
            </a:r>
            <a:r>
              <a:rPr lang="pl-PL" sz="2800" dirty="0" smtClean="0">
                <a:cs typeface="Times New Roman" pitchFamily="18" charset="0"/>
              </a:rPr>
              <a:t>erem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2800" dirty="0" smtClean="0">
                <a:cs typeface="Times New Roman" pitchFamily="18" charset="0"/>
              </a:rPr>
              <a:t>Włó</a:t>
            </a:r>
            <a:r>
              <a:rPr lang="pl-PL" sz="2800" dirty="0" smtClean="0"/>
              <a:t>ż</a:t>
            </a:r>
            <a:r>
              <a:rPr lang="pl-PL" sz="2800" dirty="0" smtClean="0">
                <a:cs typeface="Times New Roman" pitchFamily="18" charset="0"/>
              </a:rPr>
              <a:t> wiele wysiłku w przygotowania zrób 	wszystko dobrze za pierwszym</a:t>
            </a:r>
            <a:r>
              <a:rPr lang="pl-PL" sz="2800" dirty="0" smtClean="0"/>
              <a:t> </a:t>
            </a:r>
            <a:r>
              <a:rPr lang="pl-PL" sz="2800" dirty="0" smtClean="0">
                <a:cs typeface="Times New Roman" pitchFamily="18" charset="0"/>
              </a:rPr>
              <a:t>razem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2800" dirty="0" smtClean="0">
                <a:cs typeface="Times New Roman" pitchFamily="18" charset="0"/>
              </a:rPr>
              <a:t>Przewiduj problemy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2800" dirty="0" smtClean="0">
                <a:cs typeface="Times New Roman" pitchFamily="18" charset="0"/>
              </a:rPr>
              <a:t>Nie ulegaj złudzeniom - docieraj do </a:t>
            </a:r>
            <a:r>
              <a:rPr lang="pl-PL" sz="2800" dirty="0" smtClean="0"/>
              <a:t>	   	 	</a:t>
            </a:r>
            <a:r>
              <a:rPr lang="pl-PL" sz="2800" dirty="0" smtClean="0">
                <a:cs typeface="Times New Roman" pitchFamily="18" charset="0"/>
              </a:rPr>
              <a:t>sedna spraw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pl-PL" sz="2800" dirty="0" smtClean="0">
                <a:cs typeface="Times New Roman" pitchFamily="18" charset="0"/>
              </a:rPr>
              <a:t>B</a:t>
            </a:r>
            <a:r>
              <a:rPr lang="pl-PL" sz="2800" dirty="0" smtClean="0"/>
              <a:t>ą</a:t>
            </a:r>
            <a:r>
              <a:rPr lang="pl-PL" sz="2800" dirty="0" smtClean="0">
                <a:cs typeface="Times New Roman" pitchFamily="18" charset="0"/>
              </a:rPr>
              <a:t>d</a:t>
            </a:r>
            <a:r>
              <a:rPr lang="pl-PL" sz="2800" dirty="0" smtClean="0"/>
              <a:t>ź</a:t>
            </a:r>
            <a:r>
              <a:rPr lang="pl-PL" sz="2800" dirty="0" smtClean="0">
                <a:cs typeface="Times New Roman" pitchFamily="18" charset="0"/>
              </a:rPr>
              <a:t> elastyczny - unikaj skostnienia  </a:t>
            </a:r>
            <a:r>
              <a:rPr lang="pl-PL" sz="2800" dirty="0" smtClean="0"/>
              <a:t>  </a:t>
            </a:r>
            <a:r>
              <a:rPr lang="pl-PL" sz="2800" dirty="0" smtClean="0">
                <a:cs typeface="Times New Roman" pitchFamily="18" charset="0"/>
              </a:rPr>
              <a:t>                    </a:t>
            </a:r>
            <a:r>
              <a:rPr lang="pl-PL" sz="2800" dirty="0" smtClean="0"/>
              <a:t>	 </a:t>
            </a:r>
            <a:r>
              <a:rPr lang="pl-PL" sz="2800" dirty="0" smtClean="0">
                <a:cs typeface="Times New Roman" pitchFamily="18" charset="0"/>
              </a:rPr>
              <a:t>i formalizmu</a:t>
            </a:r>
            <a:endParaRPr lang="pl-PL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fr-FR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229600" cy="48244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ct val="35000"/>
              </a:spcAft>
              <a:buNone/>
            </a:pPr>
            <a:r>
              <a:rPr lang="pl-PL" sz="2800" b="1" dirty="0" smtClean="0"/>
              <a:t>Polecenia - zasady: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dirty="0" smtClean="0"/>
              <a:t>1. Umiar w częstości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dirty="0" smtClean="0"/>
              <a:t>2. Uzasadnienie merytoryczne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dirty="0" smtClean="0"/>
              <a:t>3. Nigdy nie powinno być karą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dirty="0" smtClean="0"/>
              <a:t>4. Unikać ostrego tonu</a:t>
            </a:r>
          </a:p>
          <a:p>
            <a:pPr marL="609600" indent="-609600">
              <a:lnSpc>
                <a:spcPct val="80000"/>
              </a:lnSpc>
              <a:spcAft>
                <a:spcPct val="50000"/>
              </a:spcAft>
              <a:buNone/>
            </a:pPr>
            <a:r>
              <a:rPr lang="pl-PL" sz="2800" dirty="0" smtClean="0"/>
              <a:t>5. Nigdy tuż po rozpoczęciu i nigdy tuż przed końcem pracy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b="1" dirty="0" smtClean="0"/>
              <a:t>Zrozumienie poleceń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dirty="0" smtClean="0"/>
              <a:t>1. Powtórzenie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dirty="0" smtClean="0"/>
              <a:t>2. Przeformułowanie</a:t>
            </a:r>
          </a:p>
          <a:p>
            <a:pPr marL="609600" indent="-609600">
              <a:lnSpc>
                <a:spcPct val="80000"/>
              </a:lnSpc>
              <a:spcAft>
                <a:spcPct val="25000"/>
              </a:spcAft>
              <a:buNone/>
            </a:pPr>
            <a:r>
              <a:rPr lang="pl-PL" sz="2800" dirty="0" smtClean="0"/>
              <a:t>3. Pytania kontrolne</a:t>
            </a:r>
            <a:endParaRPr lang="pl-PL" sz="28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824412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pl-PL" sz="4000" b="1" dirty="0" smtClean="0"/>
              <a:t>Zaangażowanie i motywacja</a:t>
            </a:r>
          </a:p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pl-PL" b="1" dirty="0" smtClean="0">
                <a:cs typeface="Tahoma" pitchFamily="34" charset="0"/>
              </a:rPr>
              <a:t>Kierownik projektu a zespó</a:t>
            </a:r>
            <a:r>
              <a:rPr lang="pl-PL" b="1" dirty="0" smtClean="0"/>
              <a:t>ł</a:t>
            </a:r>
          </a:p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pl-PL" sz="2800" b="1" dirty="0" smtClean="0"/>
              <a:t>Idealny członek zespołu projektowego: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dirty="0" smtClean="0"/>
              <a:t>całkowite poświęcenie się projektowi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dirty="0" smtClean="0"/>
              <a:t>inteligencja + zdrowy rozsądek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ü"/>
            </a:pPr>
            <a:r>
              <a:rPr lang="pl-PL" sz="2800" dirty="0" smtClean="0"/>
              <a:t>wysokie kompetencje techniczne</a:t>
            </a:r>
          </a:p>
          <a:p>
            <a:pPr>
              <a:lnSpc>
                <a:spcPct val="90000"/>
              </a:lnSpc>
              <a:spcAft>
                <a:spcPct val="25000"/>
              </a:spcAft>
              <a:buNone/>
            </a:pPr>
            <a:r>
              <a:rPr lang="pl-PL" sz="2800" b="1" dirty="0" smtClean="0">
                <a:cs typeface="Times New Roman" pitchFamily="18" charset="0"/>
              </a:rPr>
              <a:t>Ograniczenie - pierwsza cecha: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ü"/>
            </a:pPr>
            <a:r>
              <a:rPr lang="pl-PL" sz="2800" dirty="0" smtClean="0">
                <a:cs typeface="Times New Roman" pitchFamily="18" charset="0"/>
              </a:rPr>
              <a:t>przyczyna organizacyjna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ü"/>
            </a:pPr>
            <a:r>
              <a:rPr lang="pl-PL" sz="2800" dirty="0" smtClean="0">
                <a:cs typeface="Times New Roman" pitchFamily="18" charset="0"/>
              </a:rPr>
              <a:t>przyczyna psychospołeczna</a:t>
            </a:r>
            <a:endParaRPr lang="pl-PL" sz="2800" b="1" dirty="0" smtClean="0"/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endParaRPr lang="pl-PL" sz="36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  <a:buNone/>
            </a:pPr>
            <a:r>
              <a:rPr lang="pl-PL" sz="3600" b="1" dirty="0" smtClean="0"/>
              <a:t>Dobór członków zespołu</a:t>
            </a:r>
            <a:endParaRPr lang="pl-PL" sz="3600" dirty="0" smtClean="0"/>
          </a:p>
          <a:p>
            <a:pPr>
              <a:lnSpc>
                <a:spcPct val="90000"/>
              </a:lnSpc>
              <a:spcAft>
                <a:spcPct val="25000"/>
              </a:spcAft>
              <a:buNone/>
            </a:pPr>
            <a:r>
              <a:rPr lang="pl-PL" b="1" dirty="0" smtClean="0"/>
              <a:t>Wskaźnik typów psychologicznych </a:t>
            </a:r>
            <a:r>
              <a:rPr lang="pl-PL" b="1" dirty="0" err="1" smtClean="0"/>
              <a:t>Myers-Briggs</a:t>
            </a:r>
            <a:r>
              <a:rPr lang="pl-PL" b="1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bazuje na teorii Junga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podstawa klasyfikacji - 4 wymiary zachowań ludzkich: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824412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spcAft>
                <a:spcPts val="780"/>
              </a:spcAft>
              <a:buFont typeface="Wingdings" pitchFamily="2" charset="2"/>
              <a:buChar char="ü"/>
            </a:pPr>
            <a:r>
              <a:rPr lang="pl-PL" dirty="0" smtClean="0">
                <a:cs typeface="Times New Roman" pitchFamily="18" charset="0"/>
              </a:rPr>
              <a:t>ekstrawertyczny-introwertyczny</a:t>
            </a:r>
          </a:p>
          <a:p>
            <a:pPr marL="990600" lvl="1" indent="-53340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ü"/>
            </a:pPr>
            <a:r>
              <a:rPr lang="pl-PL" dirty="0" smtClean="0">
                <a:cs typeface="Times New Roman" pitchFamily="18" charset="0"/>
              </a:rPr>
              <a:t>zmysłowy-intuicyjny</a:t>
            </a:r>
          </a:p>
          <a:p>
            <a:pPr marL="990600" lvl="1" indent="-53340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ü"/>
            </a:pPr>
            <a:r>
              <a:rPr lang="pl-PL" dirty="0" smtClean="0">
                <a:cs typeface="Times New Roman" pitchFamily="18" charset="0"/>
              </a:rPr>
              <a:t>myślący-uczuciowy</a:t>
            </a:r>
          </a:p>
          <a:p>
            <a:pPr marL="990600" lvl="1" indent="-53340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ü"/>
            </a:pPr>
            <a:r>
              <a:rPr lang="pl-PL" dirty="0" smtClean="0">
                <a:cs typeface="Times New Roman" pitchFamily="18" charset="0"/>
              </a:rPr>
              <a:t>oceniający-obserwujący</a:t>
            </a:r>
          </a:p>
          <a:p>
            <a:pPr marL="990600" lvl="1" indent="-533400">
              <a:lnSpc>
                <a:spcPct val="90000"/>
              </a:lnSpc>
              <a:spcAft>
                <a:spcPct val="25000"/>
              </a:spcAft>
              <a:buNone/>
            </a:pPr>
            <a:r>
              <a:rPr lang="pl-PL" dirty="0" smtClean="0">
                <a:cs typeface="Times New Roman" pitchFamily="18" charset="0"/>
              </a:rPr>
              <a:t>Test - odpowiedzi na kilka</a:t>
            </a:r>
            <a:r>
              <a:rPr lang="pl-PL" dirty="0" smtClean="0"/>
              <a:t>dziesiąt</a:t>
            </a:r>
            <a:r>
              <a:rPr lang="pl-PL" dirty="0" smtClean="0">
                <a:cs typeface="Times New Roman" pitchFamily="18" charset="0"/>
              </a:rPr>
              <a:t> pyta</a:t>
            </a:r>
            <a:r>
              <a:rPr lang="pl-PL" dirty="0" smtClean="0"/>
              <a:t>ń</a:t>
            </a:r>
            <a:r>
              <a:rPr lang="pl-PL" dirty="0" smtClean="0">
                <a:cs typeface="Times New Roman" pitchFamily="18" charset="0"/>
              </a:rPr>
              <a:t>, pozwalaj</a:t>
            </a:r>
            <a:r>
              <a:rPr lang="pl-PL" dirty="0" smtClean="0"/>
              <a:t>ą</a:t>
            </a:r>
            <a:r>
              <a:rPr lang="pl-PL" dirty="0" smtClean="0">
                <a:cs typeface="Times New Roman" pitchFamily="18" charset="0"/>
              </a:rPr>
              <a:t>cych ustali</a:t>
            </a:r>
            <a:r>
              <a:rPr lang="pl-PL" dirty="0" smtClean="0"/>
              <a:t>ć</a:t>
            </a:r>
            <a:r>
              <a:rPr lang="pl-PL" dirty="0" smtClean="0">
                <a:cs typeface="Times New Roman" pitchFamily="18" charset="0"/>
              </a:rPr>
              <a:t> preferencje</a:t>
            </a:r>
          </a:p>
          <a:p>
            <a:pPr marL="990600" lvl="1" indent="-533400">
              <a:lnSpc>
                <a:spcPct val="90000"/>
              </a:lnSpc>
              <a:spcAft>
                <a:spcPct val="25000"/>
              </a:spcAft>
              <a:buNone/>
            </a:pPr>
            <a:r>
              <a:rPr lang="pl-PL" b="1" u="sng" dirty="0" smtClean="0">
                <a:hlinkClick r:id="rId2"/>
              </a:rPr>
              <a:t>http://www.humanmetrics.com/cgi-win/JTypes2.asp</a:t>
            </a:r>
            <a:endParaRPr lang="pl-PL" dirty="0" smtClean="0"/>
          </a:p>
          <a:p>
            <a:pPr marL="609600" indent="-609600">
              <a:lnSpc>
                <a:spcPct val="90000"/>
              </a:lnSpc>
              <a:spcAft>
                <a:spcPct val="25000"/>
              </a:spcAft>
              <a:buNone/>
            </a:pPr>
            <a:r>
              <a:rPr lang="pl-PL" sz="2800" b="1" dirty="0" smtClean="0">
                <a:cs typeface="Times New Roman" pitchFamily="18" charset="0"/>
              </a:rPr>
              <a:t>Efekt</a:t>
            </a:r>
            <a:r>
              <a:rPr lang="pl-PL" sz="2800" dirty="0" smtClean="0">
                <a:cs typeface="Times New Roman" pitchFamily="18" charset="0"/>
              </a:rPr>
              <a:t> - 16 podstawowych typów psychologicznych</a:t>
            </a:r>
            <a:r>
              <a:rPr lang="pl-PL" sz="2800" dirty="0" smtClean="0"/>
              <a:t>.</a:t>
            </a:r>
            <a:r>
              <a:rPr lang="pl-PL" sz="2800" dirty="0" smtClean="0">
                <a:cs typeface="Times New Roman" pitchFamily="18" charset="0"/>
              </a:rPr>
              <a:t> Liczne zastosowania </a:t>
            </a:r>
            <a:r>
              <a:rPr lang="pl-PL" sz="2800" dirty="0" smtClean="0"/>
              <a:t>m</a:t>
            </a:r>
            <a:r>
              <a:rPr lang="pl-PL" sz="2800" dirty="0" smtClean="0">
                <a:cs typeface="Times New Roman" pitchFamily="18" charset="0"/>
              </a:rPr>
              <a:t>. in. przy rekrutacji personelu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6064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pl-PL" b="1" dirty="0" smtClean="0"/>
              <a:t>Budowa </a:t>
            </a:r>
            <a:r>
              <a:rPr lang="pl-PL" b="1" dirty="0" smtClean="0"/>
              <a:t>i rozwój zespołu – główne wyzwanie kierownika projektu</a:t>
            </a:r>
          </a:p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pl-PL" sz="2800" b="1" dirty="0" smtClean="0"/>
              <a:t>Zaangażowanie – osobiste poparcie projektu przez </a:t>
            </a:r>
            <a:r>
              <a:rPr lang="pl-PL" sz="2800" b="1" dirty="0" err="1" smtClean="0"/>
              <a:t>interesariuszy</a:t>
            </a:r>
            <a:endParaRPr lang="pl-PL" sz="2800" b="1" dirty="0" smtClean="0"/>
          </a:p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pl-PL" sz="2800" b="1" dirty="0" smtClean="0"/>
              <a:t>Motywowanie</a:t>
            </a:r>
            <a:endParaRPr lang="pl-PL" sz="2800" b="1" dirty="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dirty="0" smtClean="0"/>
              <a:t>Uzasadnienie, wyjaśnienie pobudek, powody działania (W. Kopaliński - łac.)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dirty="0" smtClean="0"/>
              <a:t>Potrzeba, wewnętrzny popęd osoby do osiągnięcia celu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dirty="0" smtClean="0"/>
              <a:t>Motywacja zewnętrzna - angażowanie się w działanie wskutek zewnętrznych nacisków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800" dirty="0" smtClean="0"/>
              <a:t>Motywacja wewnętrzna - angażowanie się w działanie, gdyż sprawia nam przyjemność lub nas interesuje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5184576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ct val="20000"/>
              </a:spcAft>
              <a:buNone/>
            </a:pPr>
            <a:r>
              <a:rPr lang="pl-PL" b="1" dirty="0" smtClean="0"/>
              <a:t>Zagadnienia pokrewne: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Inspiracja a manipulacja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Motywacja determinuje atmosferę w zespole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Motywująca rola wizji, kreatywności, przykładu („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practices</a:t>
            </a:r>
            <a:r>
              <a:rPr lang="pl-PL" dirty="0" smtClean="0"/>
              <a:t>”)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Motywowanie przez wypełnianą rolę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Teoria </a:t>
            </a:r>
            <a:r>
              <a:rPr lang="pl-PL" dirty="0" err="1" smtClean="0"/>
              <a:t>Maslova</a:t>
            </a:r>
            <a:endParaRPr lang="pl-PL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„Nie chcę, ale muszę”</a:t>
            </a: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46085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ct val="20000"/>
              </a:spcAft>
              <a:buNone/>
            </a:pPr>
            <a:r>
              <a:rPr lang="pl-PL" sz="3600" b="1" dirty="0" smtClean="0"/>
              <a:t>Zasady motywowania:</a:t>
            </a:r>
          </a:p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600" dirty="0" smtClean="0"/>
              <a:t>Od współpracowników oczekuj najlepszego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600" dirty="0" smtClean="0"/>
              <a:t>Zauważaj potrzeby drugiego człowieka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600" dirty="0" smtClean="0"/>
              <a:t>Wysoko ustawiaj poprzeczkę (głównie własną)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600" dirty="0" smtClean="0"/>
              <a:t>Dbaj, by niepowodzenie nie oznaczało porażki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600" dirty="0" smtClean="0"/>
              <a:t>Łącz ścieżki wiodące do wspólnych celów</a:t>
            </a: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899592" y="1628800"/>
            <a:ext cx="741682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200" dirty="0" smtClean="0"/>
              <a:t>Wykorzystuj wzorce jako motywatory</a:t>
            </a:r>
          </a:p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200" dirty="0" smtClean="0"/>
              <a:t>Okazuj uznanie</a:t>
            </a:r>
          </a:p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200" dirty="0" smtClean="0"/>
              <a:t>Dbaj o motywację pozytywną i negatywną</a:t>
            </a:r>
          </a:p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200" dirty="0" smtClean="0"/>
              <a:t>Wykorzystuj umiarkowanie współzawodnictwo</a:t>
            </a:r>
          </a:p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200" dirty="0" smtClean="0"/>
              <a:t>Inicjuj współpracę</a:t>
            </a:r>
          </a:p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200" dirty="0" smtClean="0"/>
              <a:t>Nie obawiaj się „burz” w zespole</a:t>
            </a:r>
          </a:p>
          <a:p>
            <a:pPr marL="609600" indent="-609600">
              <a:lnSpc>
                <a:spcPct val="90000"/>
              </a:lnSpc>
              <a:spcAft>
                <a:spcPct val="15000"/>
              </a:spcAft>
              <a:buFont typeface="Wingdings" pitchFamily="2" charset="2"/>
              <a:buChar char="ü"/>
            </a:pPr>
            <a:r>
              <a:rPr lang="pl-PL" sz="3200" dirty="0" smtClean="0"/>
              <a:t>Dbaj o swoją własną motywację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229600" cy="5976664"/>
          </a:xfrm>
        </p:spPr>
        <p:txBody>
          <a:bodyPr/>
          <a:lstStyle/>
          <a:p>
            <a:pPr marL="457200" indent="-457200">
              <a:spcAft>
                <a:spcPct val="35000"/>
              </a:spcAft>
              <a:buFont typeface="Wingdings" pitchFamily="2" charset="2"/>
              <a:buChar char="ü"/>
            </a:pPr>
            <a:r>
              <a:rPr lang="pl-PL" sz="3600" b="1" dirty="0" smtClean="0"/>
              <a:t>Praca zespołowa</a:t>
            </a:r>
            <a:endParaRPr lang="pl-PL" sz="3600" b="1" dirty="0" smtClean="0"/>
          </a:p>
          <a:p>
            <a:pPr>
              <a:buNone/>
            </a:pPr>
            <a:r>
              <a:rPr lang="pl-PL" b="1" dirty="0" smtClean="0"/>
              <a:t>Praca zespołowa </a:t>
            </a:r>
            <a:r>
              <a:rPr lang="pl-PL" dirty="0" smtClean="0"/>
              <a:t>obejmuje działania kierownicze oraz przywódcze, odnoszące się do kształtowania zespołu, jego funkcjonowania oraz dynamiki grupy.</a:t>
            </a:r>
          </a:p>
          <a:p>
            <a:pPr>
              <a:buNone/>
            </a:pPr>
            <a:r>
              <a:rPr lang="pl-PL" b="1" dirty="0" smtClean="0"/>
              <a:t>Zespół</a:t>
            </a:r>
            <a:r>
              <a:rPr lang="pl-PL" dirty="0" smtClean="0"/>
              <a:t> to grupa osób, pracujących </a:t>
            </a:r>
            <a:r>
              <a:rPr lang="pl-PL" b="1" dirty="0" smtClean="0"/>
              <a:t>wspólnie</a:t>
            </a:r>
            <a:r>
              <a:rPr lang="pl-PL" dirty="0" smtClean="0"/>
              <a:t> nad osiągnięciem określonych celów.</a:t>
            </a:r>
          </a:p>
          <a:p>
            <a:pPr>
              <a:buNone/>
            </a:pPr>
            <a:r>
              <a:rPr lang="pl-PL" dirty="0" smtClean="0"/>
              <a:t>Praca wykonywana równolegle przez członków zespołu tworzy z niego jedynie grupę roboczą.</a:t>
            </a:r>
          </a:p>
          <a:p>
            <a:pPr marL="457200" indent="-457200">
              <a:spcAft>
                <a:spcPct val="35000"/>
              </a:spcAft>
              <a:buFont typeface="Wingdings" pitchFamily="2" charset="2"/>
              <a:buChar char="ü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 </a:t>
            </a:r>
          </a:p>
          <a:p>
            <a:pPr>
              <a:buNone/>
            </a:pP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5903912" cy="720725"/>
          </a:xfrm>
        </p:spPr>
        <p:txBody>
          <a:bodyPr/>
          <a:lstStyle/>
          <a:p>
            <a:r>
              <a:rPr lang="pl-PL" b="1" dirty="0" smtClean="0"/>
              <a:t>CELE ZAJĘĆ</a:t>
            </a:r>
            <a:endParaRPr lang="pl-PL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33588"/>
            <a:ext cx="8229600" cy="4824412"/>
          </a:xfrm>
        </p:spPr>
        <p:txBody>
          <a:bodyPr/>
          <a:lstStyle/>
          <a:p>
            <a:pPr>
              <a:buNone/>
            </a:pPr>
            <a:r>
              <a:rPr lang="pl-PL" sz="3600" dirty="0" smtClean="0"/>
              <a:t>Przekazanie </a:t>
            </a:r>
            <a:r>
              <a:rPr lang="pl-PL" sz="3600" dirty="0" smtClean="0"/>
              <a:t>Uczestnikom </a:t>
            </a:r>
            <a:r>
              <a:rPr lang="pl-PL" sz="3600" dirty="0" smtClean="0"/>
              <a:t>niezbędnej wiedzy </a:t>
            </a:r>
            <a:r>
              <a:rPr lang="pl-PL" sz="3600" dirty="0" smtClean="0"/>
              <a:t>i </a:t>
            </a:r>
            <a:r>
              <a:rPr lang="pl-PL" sz="3600" dirty="0" smtClean="0"/>
              <a:t>umiejętności zarządzania projektami </a:t>
            </a:r>
            <a:r>
              <a:rPr lang="pl-PL" sz="3600" dirty="0" smtClean="0"/>
              <a:t>(w aspektach przywództwa, zespołu projektowego), a także wykazanie kluczowej roli tychże </a:t>
            </a:r>
            <a:br>
              <a:rPr lang="pl-PL" sz="3600" dirty="0" smtClean="0"/>
            </a:br>
            <a:r>
              <a:rPr lang="pl-PL" sz="3600" dirty="0" smtClean="0"/>
              <a:t>w sukcesie projektu.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4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ct val="45000"/>
              </a:spcAft>
              <a:buNone/>
            </a:pPr>
            <a:r>
              <a:rPr lang="pl-PL" b="1" dirty="0" smtClean="0">
                <a:cs typeface="Tahoma" pitchFamily="34" charset="0"/>
              </a:rPr>
              <a:t>Stymulacja wspó</a:t>
            </a:r>
            <a:r>
              <a:rPr lang="pl-PL" b="1" dirty="0" smtClean="0"/>
              <a:t>ł</a:t>
            </a:r>
            <a:r>
              <a:rPr lang="pl-PL" b="1" dirty="0" smtClean="0">
                <a:cs typeface="Tahoma" pitchFamily="34" charset="0"/>
              </a:rPr>
              <a:t>pracy</a:t>
            </a:r>
            <a:endParaRPr lang="pl-PL" dirty="0" smtClean="0"/>
          </a:p>
          <a:p>
            <a:pPr marL="609600" indent="-609600">
              <a:lnSpc>
                <a:spcPct val="90000"/>
              </a:lnSpc>
              <a:spcAft>
                <a:spcPct val="25000"/>
              </a:spcAft>
              <a:buFontTx/>
              <a:buAutoNum type="arabicPeriod"/>
            </a:pPr>
            <a:r>
              <a:rPr lang="pl-PL" dirty="0" smtClean="0"/>
              <a:t>Uświadomienie wspólnoty celów</a:t>
            </a:r>
          </a:p>
          <a:p>
            <a:pPr marL="609600" indent="-609600">
              <a:lnSpc>
                <a:spcPct val="90000"/>
              </a:lnSpc>
              <a:spcAft>
                <a:spcPct val="25000"/>
              </a:spcAft>
              <a:buFontTx/>
              <a:buAutoNum type="arabicPeriod" startAt="2"/>
            </a:pPr>
            <a:r>
              <a:rPr lang="pl-PL" dirty="0" smtClean="0">
                <a:cs typeface="Times New Roman" pitchFamily="18" charset="0"/>
              </a:rPr>
              <a:t>Wła</a:t>
            </a:r>
            <a:r>
              <a:rPr lang="pl-PL" dirty="0" smtClean="0"/>
              <a:t>ś</a:t>
            </a:r>
            <a:r>
              <a:rPr lang="pl-PL" dirty="0" smtClean="0">
                <a:cs typeface="Times New Roman" pitchFamily="18" charset="0"/>
              </a:rPr>
              <a:t>ciwy styl kierowania</a:t>
            </a:r>
            <a:endParaRPr lang="pl-PL" dirty="0" smtClean="0"/>
          </a:p>
          <a:p>
            <a:pPr marL="609600" indent="-609600">
              <a:lnSpc>
                <a:spcPct val="90000"/>
              </a:lnSpc>
              <a:spcAft>
                <a:spcPct val="25000"/>
              </a:spcAft>
              <a:buFontTx/>
              <a:buAutoNum type="arabicPeriod" startAt="2"/>
            </a:pPr>
            <a:r>
              <a:rPr lang="pl-PL" dirty="0" smtClean="0">
                <a:cs typeface="Times New Roman" pitchFamily="18" charset="0"/>
              </a:rPr>
              <a:t>Zapobieganie oporowi</a:t>
            </a:r>
            <a:endParaRPr lang="pl-PL" dirty="0" smtClean="0"/>
          </a:p>
          <a:p>
            <a:pPr marL="609600" indent="-609600">
              <a:lnSpc>
                <a:spcPct val="90000"/>
              </a:lnSpc>
              <a:spcAft>
                <a:spcPct val="25000"/>
              </a:spcAft>
              <a:buFontTx/>
              <a:buAutoNum type="arabicPeriod" startAt="2"/>
            </a:pPr>
            <a:r>
              <a:rPr lang="pl-PL" dirty="0" smtClean="0">
                <a:cs typeface="Times New Roman" pitchFamily="18" charset="0"/>
              </a:rPr>
              <a:t>Budowanie to</a:t>
            </a:r>
            <a:r>
              <a:rPr lang="pl-PL" dirty="0" smtClean="0"/>
              <a:t>ż</a:t>
            </a:r>
            <a:r>
              <a:rPr lang="pl-PL" dirty="0" smtClean="0">
                <a:cs typeface="Times New Roman" pitchFamily="18" charset="0"/>
              </a:rPr>
              <a:t>samo</a:t>
            </a:r>
            <a:r>
              <a:rPr lang="pl-PL" dirty="0" smtClean="0"/>
              <a:t>ś</a:t>
            </a:r>
            <a:r>
              <a:rPr lang="pl-PL" dirty="0" smtClean="0">
                <a:cs typeface="Times New Roman" pitchFamily="18" charset="0"/>
              </a:rPr>
              <a:t>ci zespołu</a:t>
            </a:r>
            <a:endParaRPr lang="pl-PL" dirty="0" smtClean="0"/>
          </a:p>
          <a:p>
            <a:pPr marL="609600" indent="-609600">
              <a:lnSpc>
                <a:spcPct val="90000"/>
              </a:lnSpc>
              <a:spcAft>
                <a:spcPct val="25000"/>
              </a:spcAft>
              <a:buFontTx/>
              <a:buAutoNum type="arabicPeriod" startAt="2"/>
            </a:pPr>
            <a:r>
              <a:rPr lang="pl-PL" dirty="0" smtClean="0">
                <a:cs typeface="Times New Roman" pitchFamily="18" charset="0"/>
              </a:rPr>
              <a:t>Proste, „rozlu</a:t>
            </a:r>
            <a:r>
              <a:rPr lang="pl-PL" dirty="0" smtClean="0"/>
              <a:t>ź</a:t>
            </a:r>
            <a:r>
              <a:rPr lang="pl-PL" dirty="0" smtClean="0">
                <a:cs typeface="Times New Roman" pitchFamily="18" charset="0"/>
              </a:rPr>
              <a:t>niaj</a:t>
            </a:r>
            <a:r>
              <a:rPr lang="pl-PL" dirty="0" smtClean="0"/>
              <a:t>ą</a:t>
            </a:r>
            <a:r>
              <a:rPr lang="pl-PL" dirty="0" smtClean="0">
                <a:cs typeface="Times New Roman" pitchFamily="18" charset="0"/>
              </a:rPr>
              <a:t>ce” zabiegi socjotechniczne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pl-PL" b="1" dirty="0" smtClean="0"/>
              <a:t>Fazy i dynamika rozwoju zespołu</a:t>
            </a:r>
            <a:endParaRPr lang="pl-PL" dirty="0" smtClean="0"/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endParaRPr lang="pl-PL" sz="900" dirty="0" smtClean="0">
              <a:solidFill>
                <a:srgbClr val="000066"/>
              </a:solidFill>
            </a:endParaRPr>
          </a:p>
          <a:p>
            <a:pPr eaLnBrk="0" hangingPunct="0">
              <a:buNone/>
            </a:pPr>
            <a:r>
              <a:rPr lang="pl-PL" b="1" dirty="0" smtClean="0"/>
              <a:t>Formowanie (Forming) – zbieranie się, badanie „terenu”</a:t>
            </a:r>
          </a:p>
          <a:p>
            <a:pPr eaLnBrk="0" hangingPunct="0">
              <a:buNone/>
            </a:pPr>
            <a:r>
              <a:rPr lang="pl-PL" sz="2800" b="1" dirty="0" smtClean="0"/>
              <a:t>Odczucia:</a:t>
            </a:r>
            <a:endParaRPr lang="en-US" sz="2800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niepewność  - wspólna praca</a:t>
            </a:r>
            <a:endParaRPr lang="de-DE" sz="2800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potrzeba orientacji</a:t>
            </a:r>
            <a:endParaRPr lang="de-DE" sz="2800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ciekawość, zagrożenie, itp..</a:t>
            </a:r>
          </a:p>
          <a:p>
            <a:pPr eaLnBrk="0" hangingPunct="0">
              <a:buNone/>
            </a:pPr>
            <a:r>
              <a:rPr lang="pl-PL" sz="2800" b="1" dirty="0" smtClean="0"/>
              <a:t>Zachowania: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próby definiowania zadań i sposobów ich realizacji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zapotrzebowanie na informacje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koncentracja na relacjach a nie na rolach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chaos, brak planowania</a:t>
            </a:r>
            <a:endParaRPr lang="en-US" sz="2800" dirty="0" smtClean="0"/>
          </a:p>
          <a:p>
            <a:pPr lvl="1">
              <a:buNone/>
            </a:pPr>
            <a:endParaRPr lang="pl-PL" sz="3200" b="1" dirty="0" smtClean="0"/>
          </a:p>
          <a:p>
            <a:pPr>
              <a:defRPr/>
            </a:pPr>
            <a:endParaRPr lang="pl-PL" sz="28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954"/>
          </a:xfrm>
        </p:spPr>
        <p:txBody>
          <a:bodyPr/>
          <a:lstStyle/>
          <a:p>
            <a:pPr eaLnBrk="0" hangingPunct="0">
              <a:buNone/>
            </a:pPr>
            <a:r>
              <a:rPr lang="pl-PL" b="1" dirty="0" smtClean="0"/>
              <a:t>Burza/ścieranie (</a:t>
            </a:r>
            <a:r>
              <a:rPr lang="pl-PL" b="1" dirty="0" err="1" smtClean="0"/>
              <a:t>Storming</a:t>
            </a:r>
            <a:r>
              <a:rPr lang="pl-PL" b="1" dirty="0" smtClean="0"/>
              <a:t>) – walka o pozycje, analiza możliwości</a:t>
            </a:r>
          </a:p>
          <a:p>
            <a:pPr eaLnBrk="0" hangingPunct="0">
              <a:buNone/>
            </a:pPr>
            <a:r>
              <a:rPr lang="pl-PL" b="1" dirty="0" smtClean="0"/>
              <a:t>Odczucia:</a:t>
            </a:r>
            <a:endParaRPr lang="en-US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dirty="0" smtClean="0"/>
              <a:t>opór, bunt przeciw liderom</a:t>
            </a:r>
            <a:endParaRPr lang="de-DE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dirty="0" smtClean="0"/>
              <a:t>silne emocje</a:t>
            </a:r>
          </a:p>
          <a:p>
            <a:pPr eaLnBrk="0" hangingPunct="0">
              <a:buNone/>
            </a:pPr>
            <a:r>
              <a:rPr lang="pl-PL" b="1" dirty="0" smtClean="0"/>
              <a:t>Zachowania:</a:t>
            </a:r>
            <a:endParaRPr lang="de-DE" b="1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dirty="0" smtClean="0"/>
              <a:t>pierwsze próby tworzenia klik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dirty="0" smtClean="0"/>
              <a:t>ustanowienie naturalnej hierarchii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dirty="0" smtClean="0"/>
              <a:t>przerzucanie odpowiedzialności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dirty="0" smtClean="0"/>
              <a:t>silna rywalizacja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971600" y="1124744"/>
            <a:ext cx="712879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Normowanie (</a:t>
            </a:r>
            <a:r>
              <a:rPr lang="pl-PL" sz="3200" b="1" dirty="0" err="1" smtClean="0"/>
              <a:t>Norming</a:t>
            </a:r>
            <a:r>
              <a:rPr lang="pl-PL" sz="3200" b="1" dirty="0" smtClean="0"/>
              <a:t>) – akceptacja zachowań kolektywnych</a:t>
            </a:r>
          </a:p>
          <a:p>
            <a:pPr eaLnBrk="0" hangingPunct="0"/>
            <a:r>
              <a:rPr lang="pl-PL" sz="2800" b="1" dirty="0" smtClean="0"/>
              <a:t>Odczucia:</a:t>
            </a:r>
            <a:endParaRPr lang="en-US" sz="2800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wzrost spójności grupy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uczucia sympatii/antypatii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zaufanie</a:t>
            </a:r>
            <a:endParaRPr lang="en-US" sz="2800" dirty="0" smtClean="0"/>
          </a:p>
          <a:p>
            <a:pPr eaLnBrk="0" hangingPunct="0"/>
            <a:r>
              <a:rPr lang="pl-PL" sz="2800" b="1" dirty="0" smtClean="0"/>
              <a:t>Zachowania:</a:t>
            </a:r>
            <a:endParaRPr lang="de-DE" sz="2800" b="1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opracowanie zasad i ich powszechna akceptacja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krystalizacja ról w hierarchii władzy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koncentracja na celach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współpraca i koordynacja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99592" y="1124744"/>
            <a:ext cx="7128792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Działanie (Performing) – wspólna praca na rzecz osiągnięcia celów</a:t>
            </a:r>
          </a:p>
          <a:p>
            <a:pPr eaLnBrk="0" hangingPunct="0"/>
            <a:r>
              <a:rPr lang="pl-PL" sz="2800" b="1" dirty="0" smtClean="0"/>
              <a:t>Odczucia:</a:t>
            </a:r>
            <a:endParaRPr lang="en-US" sz="2800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poczucie jedności i spoistości grupy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zapał, entuzjazm</a:t>
            </a:r>
            <a:endParaRPr lang="en-US" sz="2800" dirty="0" smtClean="0"/>
          </a:p>
          <a:p>
            <a:pPr eaLnBrk="0" hangingPunct="0"/>
            <a:r>
              <a:rPr lang="pl-PL" sz="2800" b="1" dirty="0" smtClean="0"/>
              <a:t>Zachowania:</a:t>
            </a:r>
            <a:endParaRPr lang="de-DE" sz="2800" b="1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współpraca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971600" y="1340768"/>
            <a:ext cx="7128792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Rozwiązanie – zakończenie </a:t>
            </a:r>
            <a:r>
              <a:rPr lang="pl-PL" sz="3200" b="1" dirty="0" smtClean="0"/>
              <a:t>projektu i </a:t>
            </a:r>
            <a:r>
              <a:rPr lang="pl-PL" sz="3200" b="1" dirty="0" smtClean="0"/>
              <a:t>działalności zespołu</a:t>
            </a:r>
          </a:p>
          <a:p>
            <a:pPr eaLnBrk="0" hangingPunct="0"/>
            <a:r>
              <a:rPr lang="pl-PL" sz="2800" b="1" dirty="0" smtClean="0"/>
              <a:t>Odczucia:</a:t>
            </a:r>
            <a:endParaRPr lang="en-US" sz="2800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poczucie sukcesu/porażki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oznaki zniechęcenia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zapał, entuzjazm</a:t>
            </a:r>
            <a:endParaRPr lang="en-US" sz="2800" dirty="0" smtClean="0"/>
          </a:p>
          <a:p>
            <a:pPr eaLnBrk="0" hangingPunct="0"/>
            <a:r>
              <a:rPr lang="pl-PL" sz="2800" b="1" dirty="0" smtClean="0"/>
              <a:t>Zachowania:</a:t>
            </a:r>
            <a:endParaRPr lang="de-DE" sz="2800" b="1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formalne rozwiązanie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powrót do rutynowych obowiązków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świętowanie</a:t>
            </a:r>
          </a:p>
          <a:p>
            <a:pPr>
              <a:lnSpc>
                <a:spcPct val="90000"/>
              </a:lnSpc>
              <a:buNone/>
            </a:pPr>
            <a:endParaRPr lang="pl-PL" sz="1100" dirty="0" smtClean="0"/>
          </a:p>
          <a:p>
            <a:pPr>
              <a:lnSpc>
                <a:spcPct val="90000"/>
              </a:lnSpc>
              <a:buNone/>
            </a:pP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1043608" y="1988840"/>
            <a:ext cx="712879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600" b="1" dirty="0" smtClean="0"/>
              <a:t>Wnioski do faz: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/>
              <a:t>Jaka to faza?</a:t>
            </a:r>
          </a:p>
          <a:p>
            <a:pPr eaLnBrk="0" hangingPunct="0"/>
            <a:r>
              <a:rPr lang="pl-PL" sz="3600" b="1" dirty="0" smtClean="0"/>
              <a:t>Formowanie - dyskusja: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/>
              <a:t>Po co tu jesteśmy?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/>
              <a:t>Jaki jest nasz cel?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/>
              <a:t>Co nas łączy?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/>
              <a:t>Jakie zasady współpracy?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/>
              <a:t>Oczekiwania od współpracowników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27584" y="1348800"/>
            <a:ext cx="756084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2800" b="1" dirty="0" smtClean="0"/>
              <a:t>Burza – stymulacja komunikacji w kierunku: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różnica zdań jest wartościowa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„szukaj rozwiązań, a nie winnych”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„Nie musimy się lubić, mamy razem pracować”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zapobieganie konfliktom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przyspieszanie (skracanie) tej fazy</a:t>
            </a:r>
          </a:p>
          <a:p>
            <a:pPr eaLnBrk="0" hangingPunct="0"/>
            <a:r>
              <a:rPr lang="pl-PL" sz="2800" b="1" dirty="0" smtClean="0"/>
              <a:t>Normowanie – przypominanie ludziom: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na czym polegają zasady formalne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b="1" dirty="0" smtClean="0"/>
              <a:t> </a:t>
            </a:r>
            <a:r>
              <a:rPr lang="pl-PL" sz="2800" dirty="0" smtClean="0"/>
              <a:t>na czym polegają zasady nieformalne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zasada „raz powiedziane – nie wracamy”</a:t>
            </a:r>
          </a:p>
          <a:p>
            <a:pPr eaLnBrk="0" hangingPunct="0"/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27584" y="1772816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2800" b="1" dirty="0" smtClean="0"/>
              <a:t>Działanie – koncentracja na: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celach</a:t>
            </a:r>
            <a:endParaRPr lang="pl-PL" sz="2800" dirty="0" smtClean="0"/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czego </a:t>
            </a:r>
            <a:r>
              <a:rPr lang="pl-PL" sz="2800" dirty="0" smtClean="0"/>
              <a:t>już dokonaliśmy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czy </a:t>
            </a:r>
            <a:r>
              <a:rPr lang="pl-PL" sz="2800" dirty="0" smtClean="0"/>
              <a:t>możemy uprzyjemnić sobie wspólną pracę?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jak </a:t>
            </a:r>
            <a:r>
              <a:rPr lang="pl-PL" sz="2800" dirty="0" smtClean="0"/>
              <a:t>można wspierać się wzajemnie?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kto </a:t>
            </a:r>
            <a:r>
              <a:rPr lang="pl-PL" sz="2800" dirty="0" smtClean="0"/>
              <a:t>ma wysoką, a kto niską motywację?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2800" dirty="0" smtClean="0"/>
              <a:t>jak </a:t>
            </a:r>
            <a:r>
              <a:rPr lang="pl-PL" sz="2800" dirty="0" smtClean="0"/>
              <a:t>wygląda współpraca?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99592" y="1844824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Rozwiązanie – zwrócenie uwagi na: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kiedy </a:t>
            </a:r>
            <a:r>
              <a:rPr lang="pl-PL" sz="3200" dirty="0" smtClean="0">
                <a:cs typeface="Times New Roman" pitchFamily="18" charset="0"/>
              </a:rPr>
              <a:t>i jak formalnie zamkniemy projekt?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kary </a:t>
            </a:r>
            <a:r>
              <a:rPr lang="pl-PL" sz="3200" dirty="0" smtClean="0">
                <a:cs typeface="Times New Roman" pitchFamily="18" charset="0"/>
              </a:rPr>
              <a:t>czy nagrody?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wspomnienie </a:t>
            </a:r>
            <a:r>
              <a:rPr lang="pl-PL" sz="3200" dirty="0" smtClean="0">
                <a:cs typeface="Times New Roman" pitchFamily="18" charset="0"/>
              </a:rPr>
              <a:t>o mocnych stronach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ewentualne </a:t>
            </a:r>
            <a:r>
              <a:rPr lang="pl-PL" sz="3200" dirty="0" smtClean="0">
                <a:cs typeface="Times New Roman" pitchFamily="18" charset="0"/>
              </a:rPr>
              <a:t>świętowanie</a:t>
            </a:r>
            <a:endParaRPr lang="fr-FR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5903912" cy="720725"/>
          </a:xfrm>
        </p:spPr>
        <p:txBody>
          <a:bodyPr/>
          <a:lstStyle/>
          <a:p>
            <a:r>
              <a:rPr lang="pl-PL" b="1" dirty="0" smtClean="0"/>
              <a:t>PLAN ZAJĘĆ</a:t>
            </a:r>
            <a:endParaRPr lang="pl-PL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229600" cy="4824412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l-PL" b="1" dirty="0" smtClean="0"/>
              <a:t>Omówienie celu i zakresu </a:t>
            </a:r>
            <a:r>
              <a:rPr lang="pl-PL" b="1" dirty="0" smtClean="0"/>
              <a:t>wykładu, </a:t>
            </a:r>
            <a:r>
              <a:rPr lang="pl-PL" b="1" dirty="0" smtClean="0"/>
              <a:t>literatury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pl-PL" b="1" dirty="0" smtClean="0"/>
              <a:t>Elementy kompetencji behawioralnych                </a:t>
            </a:r>
          </a:p>
          <a:p>
            <a:pPr lvl="1">
              <a:buFont typeface="Wingdings" pitchFamily="2" charset="2"/>
              <a:buChar char="ü"/>
            </a:pPr>
            <a:r>
              <a:rPr lang="pl-PL" sz="3200" b="1" dirty="0" smtClean="0"/>
              <a:t>Przywództwo</a:t>
            </a:r>
            <a:endParaRPr lang="pl-PL" sz="3200" b="1" dirty="0" smtClean="0"/>
          </a:p>
          <a:p>
            <a:pPr lvl="1">
              <a:buFont typeface="Wingdings" pitchFamily="2" charset="2"/>
              <a:buChar char="ü"/>
            </a:pPr>
            <a:r>
              <a:rPr lang="pl-PL" sz="3200" b="1" dirty="0" smtClean="0"/>
              <a:t>Zaangażowanie </a:t>
            </a:r>
            <a:r>
              <a:rPr lang="pl-PL" sz="3200" b="1" dirty="0" smtClean="0"/>
              <a:t>i </a:t>
            </a:r>
            <a:r>
              <a:rPr lang="pl-PL" sz="3200" b="1" dirty="0" smtClean="0"/>
              <a:t>motywacja</a:t>
            </a:r>
          </a:p>
          <a:p>
            <a:pPr lvl="1">
              <a:buFont typeface="Wingdings" pitchFamily="2" charset="2"/>
              <a:buChar char="ü"/>
            </a:pPr>
            <a:r>
              <a:rPr lang="pl-PL" sz="3200" b="1" dirty="0" smtClean="0"/>
              <a:t>Praca zespołowa</a:t>
            </a:r>
          </a:p>
          <a:p>
            <a:pPr lvl="1">
              <a:buFont typeface="Wingdings" pitchFamily="2" charset="2"/>
              <a:buChar char="ü"/>
            </a:pPr>
            <a:r>
              <a:rPr lang="pl-PL" sz="3200" b="1" dirty="0" smtClean="0"/>
              <a:t>Zarządzanie oporem</a:t>
            </a:r>
            <a:endParaRPr lang="pl-PL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27584" y="1700808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Warunki istnienia zespołu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nowe wyzwanie (</a:t>
            </a:r>
            <a:r>
              <a:rPr lang="pl-PL" sz="3200" dirty="0" smtClean="0">
                <a:cs typeface="Times New Roman" pitchFamily="18" charset="0"/>
              </a:rPr>
              <a:t>niestandardowość sytuacji)</a:t>
            </a:r>
            <a:endParaRPr lang="pl-PL" sz="3200" dirty="0" smtClean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wspólny cel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normy </a:t>
            </a:r>
            <a:r>
              <a:rPr lang="pl-PL" sz="3200" dirty="0" smtClean="0">
                <a:cs typeface="Times New Roman" pitchFamily="18" charset="0"/>
              </a:rPr>
              <a:t>grupowe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odpowiedni, komplementarny dobór członków zespołu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współpraca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27584" y="1340768"/>
            <a:ext cx="7488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Zasady pracy zespołowej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pracuj w małych grupach (6-12 osób)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optymalną figurą jest koło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naucz się słuchać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uzgadniaj, informuj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szukaj mocnych stron partnerów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jeśli nie musisz, nie krytykuj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liczy się praca wszystkich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340768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>
                <a:cs typeface="Times New Roman" pitchFamily="18" charset="0"/>
              </a:rPr>
              <a:t>dbaj </a:t>
            </a:r>
            <a:r>
              <a:rPr lang="pl-PL" sz="3600" dirty="0" smtClean="0">
                <a:cs typeface="Times New Roman" pitchFamily="18" charset="0"/>
              </a:rPr>
              <a:t>o atmosferę pracy wszystkich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>
                <a:cs typeface="Times New Roman" pitchFamily="18" charset="0"/>
              </a:rPr>
              <a:t>pytaj i proś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>
                <a:cs typeface="Times New Roman" pitchFamily="18" charset="0"/>
              </a:rPr>
              <a:t>mów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>
                <a:cs typeface="Times New Roman" pitchFamily="18" charset="0"/>
              </a:rPr>
              <a:t>bądź życzliwy, uśmiechaj się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>
                <a:cs typeface="Times New Roman" pitchFamily="18" charset="0"/>
              </a:rPr>
              <a:t>ceń własne i cudze pomysły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>
                <a:cs typeface="Times New Roman" pitchFamily="18" charset="0"/>
              </a:rPr>
              <a:t>kontroluj czas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600" dirty="0" smtClean="0">
                <a:cs typeface="Times New Roman" pitchFamily="18" charset="0"/>
              </a:rPr>
              <a:t>bądź otwarty na zmiany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99592" y="1988840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Skład zespołu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niezbędne przypisanie ról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jest ich osiem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dirty="0" smtClean="0">
                <a:cs typeface="Times New Roman" pitchFamily="18" charset="0"/>
              </a:rPr>
              <a:t>brak jednej z nich lub naruszenie wzajemnych proporcji znacznie ogranicza skuteczność zespołu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27584" y="1340768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600" b="1" dirty="0" smtClean="0"/>
              <a:t>Role zespołowe – R. </a:t>
            </a:r>
            <a:r>
              <a:rPr lang="pl-PL" sz="3600" b="1" dirty="0" err="1" smtClean="0"/>
              <a:t>Meredith</a:t>
            </a:r>
            <a:r>
              <a:rPr lang="pl-PL" sz="3600" b="1" dirty="0" smtClean="0"/>
              <a:t> </a:t>
            </a:r>
            <a:r>
              <a:rPr lang="pl-PL" sz="3600" b="1" dirty="0" err="1" smtClean="0"/>
              <a:t>Belbin</a:t>
            </a:r>
            <a:endParaRPr lang="pl-PL" sz="3600" b="1" dirty="0" smtClean="0"/>
          </a:p>
          <a:p>
            <a:pPr eaLnBrk="0" hangingPunct="0"/>
            <a:r>
              <a:rPr lang="pl-PL" sz="3600" b="1" dirty="0" smtClean="0">
                <a:cs typeface="Times New Roman" pitchFamily="18" charset="0"/>
              </a:rPr>
              <a:t>Rola zespołowa </a:t>
            </a:r>
            <a:r>
              <a:rPr lang="pl-PL" sz="3600" dirty="0" smtClean="0">
                <a:cs typeface="Times New Roman" pitchFamily="18" charset="0"/>
              </a:rPr>
              <a:t>to wzorzec specyficznych zachowań członka zespołu, określający rodzaj interakcji z innymi i podejście do zadania, przyczyniający się do rozwoju zespołu jako całości</a:t>
            </a:r>
            <a:endParaRPr lang="pl-PL" sz="3600" b="1" dirty="0" smtClean="0">
              <a:cs typeface="Times New Roman" pitchFamily="18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1975" y="5365750"/>
            <a:ext cx="22320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827584" y="1637741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pl-PL" sz="3200" b="1" dirty="0" smtClean="0"/>
              <a:t>Wzorcowe role: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Naturalny lider </a:t>
            </a:r>
            <a:r>
              <a:rPr lang="pl-PL" sz="3200" dirty="0" smtClean="0">
                <a:cs typeface="Times New Roman" pitchFamily="18" charset="0"/>
              </a:rPr>
              <a:t>- piecza i kontrola nad sposobami osiągania celu. Zrównoważony, dominujący, ekstrawertyk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Człowiek akcji</a:t>
            </a:r>
            <a:r>
              <a:rPr lang="pl-PL" sz="3200" dirty="0" smtClean="0">
                <a:cs typeface="Times New Roman" pitchFamily="18" charset="0"/>
              </a:rPr>
              <a:t> – kształtuje sposób wykorzystania pracy i wysiłku grupy. Niespokojny, dominujący, ekstrawertyk, impulsywny. Dzięki niemu „coś się dzieje”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827584" y="1637741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Praktyczny organizator </a:t>
            </a:r>
            <a:r>
              <a:rPr lang="pl-PL" sz="3200" dirty="0" smtClean="0">
                <a:cs typeface="Times New Roman" pitchFamily="18" charset="0"/>
              </a:rPr>
              <a:t>– zamienia koncepcje i plany na praktyczne działanie. Zrównoważony i zdyscyplinowany, trzyma się planów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Siewca (człowiek idei, strateg, wizjoner) </a:t>
            </a:r>
            <a:r>
              <a:rPr lang="pl-PL" sz="3200" dirty="0" smtClean="0">
                <a:cs typeface="Times New Roman" pitchFamily="18" charset="0"/>
              </a:rPr>
              <a:t>– wysuwa nowe pomysły uwzględniające najważniejsze problemy. Dominujący, inteligentny, introwertyk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899592" y="1412776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Człowiek kontaktów </a:t>
            </a:r>
            <a:r>
              <a:rPr lang="pl-PL" sz="3200" dirty="0" smtClean="0">
                <a:cs typeface="Times New Roman" pitchFamily="18" charset="0"/>
              </a:rPr>
              <a:t>– bada otoczenie zespołu w aspekcie dotyczącym jego prac. Nawiązuje użyteczne dla zespołu kontakty zewnętrzne. Zrównoważony, dominujący, ekstrawertyk, negocjator.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Sędzia (krytyk wartościujący) </a:t>
            </a:r>
            <a:r>
              <a:rPr lang="pl-PL" sz="3200" dirty="0" smtClean="0">
                <a:cs typeface="Times New Roman" pitchFamily="18" charset="0"/>
              </a:rPr>
              <a:t>– analizuje problem, ocenia pomysły, koncepcje, sugestie – to służy lepszemu przygotowaniu decyzji grupowych. Obiektywny, zrównoważony, inteligentny, introwertyk</a:t>
            </a:r>
            <a:endParaRPr lang="pl-PL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899592" y="1052736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Człowiek grupy (dusza zespołu) </a:t>
            </a:r>
            <a:r>
              <a:rPr lang="pl-PL" sz="3200" dirty="0" smtClean="0">
                <a:cs typeface="Times New Roman" pitchFamily="18" charset="0"/>
              </a:rPr>
              <a:t>– wspiera członków zespołu, podbudowuje ich morale, zapobiega konfliktom (agent zmiany, katalizator), wzmacnia współpracę. Zrównoważony, ekstrawertyk, lojalność, zdolność empatii</a:t>
            </a:r>
          </a:p>
          <a:p>
            <a:pPr eaLnBrk="0" hangingPunct="0">
              <a:buFont typeface="Wingdings" pitchFamily="2" charset="2"/>
              <a:buChar char="ü"/>
            </a:pPr>
            <a:r>
              <a:rPr lang="pl-PL" sz="3200" b="1" dirty="0" smtClean="0">
                <a:cs typeface="Times New Roman" pitchFamily="18" charset="0"/>
              </a:rPr>
              <a:t>Perfekcjonista (skrupulatny wykonawca) </a:t>
            </a:r>
            <a:r>
              <a:rPr lang="pl-PL" sz="3200" dirty="0" smtClean="0">
                <a:cs typeface="Times New Roman" pitchFamily="18" charset="0"/>
              </a:rPr>
              <a:t>– nastawiony na konkretny efekt, na wykonanie zadania </a:t>
            </a:r>
            <a:r>
              <a:rPr lang="pl-PL" sz="3200" dirty="0" smtClean="0">
                <a:cs typeface="Times New Roman" pitchFamily="18" charset="0"/>
              </a:rPr>
              <a:t>(Trzy </a:t>
            </a:r>
            <a:r>
              <a:rPr lang="pl-PL" sz="3200" dirty="0" smtClean="0">
                <a:cs typeface="Times New Roman" pitchFamily="18" charset="0"/>
              </a:rPr>
              <a:t>parametry projektu). Niespokojny, napięty, introwertyk, zdyscyplinowany.</a:t>
            </a:r>
            <a:endParaRPr lang="pl-PL" sz="32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899592" y="1700808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3200" dirty="0" smtClean="0"/>
              <a:t> </a:t>
            </a:r>
            <a:r>
              <a:rPr lang="pl-PL" sz="3200" b="1" dirty="0" smtClean="0"/>
              <a:t>Rodzaje mocy pracy </a:t>
            </a:r>
            <a:r>
              <a:rPr lang="pl-PL" sz="3200" b="1" dirty="0" smtClean="0"/>
              <a:t>zespołowej</a:t>
            </a:r>
            <a:endParaRPr lang="pl-PL" sz="3600" dirty="0" smtClean="0"/>
          </a:p>
        </p:txBody>
      </p:sp>
      <p:graphicFrame>
        <p:nvGraphicFramePr>
          <p:cNvPr id="173057" name="Object 9"/>
          <p:cNvGraphicFramePr>
            <a:graphicFrameLocks noChangeAspect="1"/>
          </p:cNvGraphicFramePr>
          <p:nvPr/>
        </p:nvGraphicFramePr>
        <p:xfrm>
          <a:off x="971600" y="3284984"/>
          <a:ext cx="10148888" cy="6470650"/>
        </p:xfrm>
        <a:graphic>
          <a:graphicData uri="http://schemas.openxmlformats.org/presentationml/2006/ole">
            <p:oleObj spid="_x0000_s173057" name="Document" r:id="rId3" imgW="8451126" imgH="485005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5903912" cy="720725"/>
          </a:xfrm>
        </p:spPr>
        <p:txBody>
          <a:bodyPr/>
          <a:lstStyle/>
          <a:p>
            <a:pPr algn="l"/>
            <a:r>
              <a:rPr lang="pl-PL" sz="3600" b="1" dirty="0" smtClean="0"/>
              <a:t>ŹRÓDŁA – TE CO POPRZEDNIO PLUS:</a:t>
            </a:r>
            <a:endParaRPr lang="pl-PL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33588"/>
            <a:ext cx="8229600" cy="482441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2800" dirty="0" smtClean="0"/>
              <a:t>J</a:t>
            </a:r>
            <a:r>
              <a:rPr lang="pl-PL" sz="2800" dirty="0" smtClean="0"/>
              <a:t>. D. </a:t>
            </a:r>
            <a:r>
              <a:rPr lang="pl-PL" sz="2800" dirty="0" err="1" smtClean="0"/>
              <a:t>Antoszkiewicz</a:t>
            </a:r>
            <a:r>
              <a:rPr lang="pl-PL" sz="2800" dirty="0" smtClean="0"/>
              <a:t>, </a:t>
            </a:r>
            <a:r>
              <a:rPr lang="pl-PL" sz="2800" i="1" dirty="0" smtClean="0"/>
              <a:t>Rozwiązywanie problemów firmy. </a:t>
            </a:r>
            <a:r>
              <a:rPr lang="pl-PL" sz="2800" i="1" dirty="0" smtClean="0"/>
              <a:t>Praktyka </a:t>
            </a:r>
            <a:r>
              <a:rPr lang="pl-PL" sz="2800" i="1" dirty="0" smtClean="0"/>
              <a:t>zmian. </a:t>
            </a:r>
            <a:r>
              <a:rPr lang="pl-PL" sz="2800" dirty="0" err="1" smtClean="0"/>
              <a:t>Poltext</a:t>
            </a:r>
            <a:r>
              <a:rPr lang="pl-PL" sz="2800" dirty="0" smtClean="0"/>
              <a:t>, Warszawa, 1998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2800" dirty="0" smtClean="0"/>
              <a:t>D. K. </a:t>
            </a:r>
            <a:r>
              <a:rPr lang="pl-PL" sz="2800" dirty="0" err="1" smtClean="0"/>
              <a:t>Carr</a:t>
            </a:r>
            <a:r>
              <a:rPr lang="pl-PL" sz="2800" dirty="0" smtClean="0"/>
              <a:t> i inni, </a:t>
            </a:r>
            <a:r>
              <a:rPr lang="pl-PL" sz="2800" i="1" dirty="0" smtClean="0"/>
              <a:t>Zarządzanie procesem</a:t>
            </a:r>
            <a:r>
              <a:rPr lang="pl-PL" sz="2800" dirty="0" smtClean="0"/>
              <a:t> </a:t>
            </a:r>
            <a:r>
              <a:rPr lang="pl-PL" sz="2800" i="1" dirty="0" smtClean="0"/>
              <a:t>zmian. </a:t>
            </a:r>
            <a:r>
              <a:rPr lang="pl-PL" sz="2800" dirty="0" smtClean="0"/>
              <a:t>PWN, 	Warszawa, 1998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2800" dirty="0" smtClean="0"/>
              <a:t>L. Clarke, </a:t>
            </a:r>
            <a:r>
              <a:rPr lang="pl-PL" sz="2800" i="1" dirty="0" smtClean="0"/>
              <a:t>Zarządzanie Zmianą. </a:t>
            </a:r>
            <a:r>
              <a:rPr lang="pl-PL" sz="2800" dirty="0" smtClean="0"/>
              <a:t>Gebethner i </a:t>
            </a:r>
            <a:r>
              <a:rPr lang="pl-PL" sz="2800" dirty="0" err="1" smtClean="0"/>
              <a:t>S-ka</a:t>
            </a:r>
            <a:r>
              <a:rPr lang="pl-PL" sz="2800" dirty="0" smtClean="0"/>
              <a:t>, 	Warszawa, 1997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2800" dirty="0" smtClean="0"/>
              <a:t> E. </a:t>
            </a:r>
            <a:r>
              <a:rPr lang="pl-PL" sz="2800" dirty="0" err="1" smtClean="0"/>
              <a:t>Masłyk-Musiał</a:t>
            </a:r>
            <a:r>
              <a:rPr lang="pl-PL" sz="2800" dirty="0" smtClean="0"/>
              <a:t>, </a:t>
            </a:r>
            <a:r>
              <a:rPr lang="pl-PL" sz="2800" i="1" dirty="0" smtClean="0"/>
              <a:t>Zarządzanie zmianami w firmie. 	</a:t>
            </a:r>
            <a:r>
              <a:rPr lang="pl-PL" sz="2800" dirty="0" smtClean="0"/>
              <a:t>Centrum Informacji Menedżera, Warszawa, 	1996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pl-PL" sz="2800" dirty="0" smtClean="0"/>
              <a:t>J. </a:t>
            </a:r>
            <a:r>
              <a:rPr lang="pl-PL" sz="2800" dirty="0" err="1" smtClean="0"/>
              <a:t>Penc</a:t>
            </a:r>
            <a:r>
              <a:rPr lang="pl-PL" sz="2800" dirty="0" smtClean="0"/>
              <a:t>, </a:t>
            </a:r>
            <a:r>
              <a:rPr lang="pl-PL" sz="2800" i="1" dirty="0" smtClean="0"/>
              <a:t>Innowacje i zmiany w firmie. </a:t>
            </a:r>
            <a:r>
              <a:rPr lang="pl-PL" sz="2800" dirty="0" smtClean="0"/>
              <a:t>Agencja 	Wydawnicza Placet, Warszawa,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244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3600" b="1" dirty="0" smtClean="0"/>
              <a:t>Zarządzanie </a:t>
            </a:r>
            <a:r>
              <a:rPr lang="pl-PL" sz="3600" b="1" dirty="0" smtClean="0"/>
              <a:t>oporem</a:t>
            </a:r>
          </a:p>
          <a:p>
            <a:pPr>
              <a:buNone/>
            </a:pPr>
            <a:r>
              <a:rPr lang="pl-PL" b="1" dirty="0" smtClean="0"/>
              <a:t>Projekty i zmiany. Zjawisko oporu</a:t>
            </a:r>
          </a:p>
          <a:p>
            <a:pPr marL="609600" indent="-609600">
              <a:spcBef>
                <a:spcPct val="50000"/>
              </a:spcBef>
              <a:spcAft>
                <a:spcPct val="25000"/>
              </a:spcAft>
              <a:buNone/>
            </a:pPr>
            <a:r>
              <a:rPr lang="pl-PL" sz="2800" dirty="0" smtClean="0"/>
              <a:t>„Bóg dał mi łagodność, abym akceptował rzeczy, których nie mogę zmienić, odwagę, abym zmieniał rzeczy, gdy jest to możliwe i mądrość, abym odróżniał to, co mogę zmienić od tego, na co nie mam wpływu”.</a:t>
            </a:r>
          </a:p>
          <a:p>
            <a:pPr marL="609600" indent="-609600">
              <a:spcBef>
                <a:spcPct val="50000"/>
              </a:spcBef>
              <a:spcAft>
                <a:spcPct val="25000"/>
              </a:spcAft>
              <a:buNone/>
            </a:pPr>
            <a:r>
              <a:rPr lang="pl-PL" sz="2800" b="1" dirty="0" smtClean="0"/>
              <a:t>Św. Tomasz z Akwinu</a:t>
            </a: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4" name="Prostokąt 3"/>
          <p:cNvSpPr/>
          <p:nvPr/>
        </p:nvSpPr>
        <p:spPr>
          <a:xfrm>
            <a:off x="755576" y="1340768"/>
            <a:ext cx="7704856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pl-PL" sz="3600" b="1" dirty="0" smtClean="0"/>
              <a:t>Czynniki sukcesu zmiany</a:t>
            </a:r>
          </a:p>
          <a:p>
            <a:pPr>
              <a:spcBef>
                <a:spcPct val="50000"/>
              </a:spcBef>
              <a:spcAft>
                <a:spcPct val="25000"/>
              </a:spcAft>
            </a:pPr>
            <a:r>
              <a:rPr lang="pl-PL" sz="3200" b="1" dirty="0" smtClean="0"/>
              <a:t>Ogólne zasady postępowania:</a:t>
            </a:r>
            <a:endParaRPr lang="pl-PL" sz="3200" dirty="0" smtClean="0"/>
          </a:p>
          <a:p>
            <a:pPr>
              <a:spcBef>
                <a:spcPct val="25000"/>
              </a:spcBef>
              <a:spcAft>
                <a:spcPct val="20000"/>
              </a:spcAft>
              <a:buFont typeface="Wingdings" pitchFamily="2" charset="2"/>
              <a:buChar char="ü"/>
            </a:pPr>
            <a:r>
              <a:rPr lang="pl-PL" sz="3200" dirty="0" smtClean="0"/>
              <a:t>  Określić czynniki pozytywne zmian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i </a:t>
            </a:r>
            <a:r>
              <a:rPr lang="pl-PL" sz="3200" dirty="0" smtClean="0"/>
              <a:t>na nich się oprzeć </a:t>
            </a:r>
          </a:p>
          <a:p>
            <a:pPr>
              <a:spcBef>
                <a:spcPct val="25000"/>
              </a:spcBef>
              <a:buFont typeface="Wingdings" pitchFamily="2" charset="2"/>
              <a:buChar char="ü"/>
            </a:pPr>
            <a:r>
              <a:rPr lang="pl-PL" sz="3200" dirty="0" smtClean="0"/>
              <a:t>  Antycypować opór, tzn. raczej zapobiegać, aniżeli leczyć</a:t>
            </a:r>
          </a:p>
          <a:p>
            <a:pPr>
              <a:buFont typeface="Wingdings" pitchFamily="2" charset="2"/>
              <a:buChar char="ü"/>
            </a:pPr>
            <a:endParaRPr lang="pl-PL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755576" y="1637741"/>
            <a:ext cx="756084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Czynniki szczegółowe</a:t>
            </a:r>
          </a:p>
          <a:p>
            <a:pPr marL="265113" indent="-265113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l-PL" sz="3200" b="1" dirty="0" smtClean="0"/>
              <a:t>W odniesieniu do charakteru zmian:</a:t>
            </a:r>
            <a:r>
              <a:rPr lang="pl-PL" sz="3200" dirty="0" smtClean="0"/>
              <a:t> jednostka dokonująca zmiany ma rację dokonując ich i zmiany są spójne z tą racją</a:t>
            </a:r>
          </a:p>
          <a:p>
            <a:pPr marL="265113" indent="-265113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l-PL" sz="3200" b="1" dirty="0" smtClean="0"/>
              <a:t>W odniesieniu do środowiska: </a:t>
            </a:r>
            <a:r>
              <a:rPr lang="pl-PL" sz="3200" dirty="0" smtClean="0"/>
              <a:t>sytuacja</a:t>
            </a:r>
            <a:r>
              <a:rPr lang="pl-PL" sz="3200" b="1" dirty="0" smtClean="0"/>
              <a:t> </a:t>
            </a:r>
            <a:r>
              <a:rPr lang="pl-PL" sz="3200" dirty="0" smtClean="0"/>
              <a:t>kryzysowa powoduje, że ludzie nie mają wyboru; gra władzy zmierza w tym samym kierunku, co zmiany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27"/>
          <p:cNvSpPr txBox="1">
            <a:spLocks noChangeArrowheads="1"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17" name="Prostokąt 16"/>
          <p:cNvSpPr/>
          <p:nvPr/>
        </p:nvSpPr>
        <p:spPr>
          <a:xfrm>
            <a:off x="755576" y="1637741"/>
            <a:ext cx="7560840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25000"/>
              </a:spcAft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2400" b="1" dirty="0" smtClean="0"/>
              <a:t>W odniesieniu do zarządzania zmianami:</a:t>
            </a:r>
            <a:r>
              <a:rPr lang="pl-PL" sz="2400" dirty="0" smtClean="0"/>
              <a:t> silne 	zaangażowanie najwyższego kierownictwa; dobrze 	określony i postrzegany proces ich </a:t>
            </a:r>
            <a:r>
              <a:rPr lang="pl-PL" sz="2400" dirty="0" smtClean="0"/>
              <a:t>przeprowadzania, dobre </a:t>
            </a:r>
            <a:r>
              <a:rPr lang="pl-PL" sz="2400" dirty="0" smtClean="0"/>
              <a:t>przygotowanie agentów zmian 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25000"/>
              </a:spcAft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2400" b="1" dirty="0" smtClean="0"/>
              <a:t>W odniesieniu do motywacji osób:</a:t>
            </a:r>
            <a:r>
              <a:rPr lang="pl-PL" sz="2400" dirty="0" smtClean="0"/>
              <a:t> personel czuje się bezpieczny; personel dostrzega w zmianach możliwość rozwiązania swych problemów zawodowych; personel jest „młody duchem”; ogół osób podziela te same aspiracje; stosowany styl zarządzania jest partycypacyjny; ewolucja kompetencji jest naturalna; stosunki międzyludzkie są bezpośrednie</a:t>
            </a:r>
          </a:p>
          <a:p>
            <a:r>
              <a:rPr lang="pl-PL" sz="2000" b="1" dirty="0" smtClean="0"/>
              <a:t/>
            </a:r>
            <a:br>
              <a:rPr lang="pl-PL" sz="2000" b="1" dirty="0" smtClean="0"/>
            </a:br>
            <a:endParaRPr lang="pl-PL" sz="3200" b="1" dirty="0" smtClean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6" name="Prostokąt 5"/>
          <p:cNvSpPr/>
          <p:nvPr/>
        </p:nvSpPr>
        <p:spPr>
          <a:xfrm>
            <a:off x="827584" y="1124744"/>
            <a:ext cx="766834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5113" algn="l"/>
              </a:tabLst>
            </a:pPr>
            <a:r>
              <a:rPr lang="pl-PL" sz="3200" b="1" dirty="0" smtClean="0"/>
              <a:t>INSTRUMENTY ZAPOBIEGANIA </a:t>
            </a:r>
            <a:r>
              <a:rPr lang="pl-PL" sz="3200" b="1" dirty="0" smtClean="0"/>
              <a:t>OPOROWI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tabLst>
                <a:tab pos="265113" algn="l"/>
              </a:tabLst>
            </a:pPr>
            <a:r>
              <a:rPr lang="pl-PL" sz="3200" b="1" dirty="0" smtClean="0"/>
              <a:t>Potrzeby instytucji:</a:t>
            </a:r>
            <a:endParaRPr lang="pl-PL" sz="3200" dirty="0" smtClean="0"/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2800" dirty="0" smtClean="0"/>
              <a:t>finansowe: utrzymać/poprawiać pozytywne wyniki finansowe, kontrolować koszty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2800" dirty="0" smtClean="0"/>
              <a:t>wynikowe: utrzymać (poprawić) produktywność, 	terminy, jakość, skuteczność, funkcjonalność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2800" dirty="0" smtClean="0"/>
              <a:t>dotyczące swego wizerunku: utrzymać (poprawić) reputację, wiarygodność, atmosferę pracy, zewnętrzny „</a:t>
            </a:r>
            <a:r>
              <a:rPr lang="pl-PL" sz="2800" dirty="0" err="1" smtClean="0"/>
              <a:t>image</a:t>
            </a:r>
            <a:r>
              <a:rPr lang="pl-PL" sz="2800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611560" y="692696"/>
            <a:ext cx="7560840" cy="5613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tabLst>
                <a:tab pos="265113" algn="l"/>
              </a:tabLst>
            </a:pPr>
            <a:r>
              <a:rPr lang="pl-PL" sz="4000" b="1" dirty="0" smtClean="0"/>
              <a:t>Potrzeby osobiste:</a:t>
            </a:r>
            <a:endParaRPr lang="pl-PL" sz="4000" dirty="0" smtClean="0"/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pl-PL" sz="3600" b="1" dirty="0" smtClean="0"/>
              <a:t>Jakość warunków pracy: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600" dirty="0" smtClean="0"/>
              <a:t>dobre warunki pracy	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600" dirty="0" smtClean="0"/>
              <a:t>praca wg metody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600" dirty="0" smtClean="0"/>
              <a:t>niezbyt duże stresy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600" dirty="0" smtClean="0"/>
              <a:t>praca niewyczerpująca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600" dirty="0" smtClean="0"/>
              <a:t>jasne reguły pracy, struktury, procedury, misje</a:t>
            </a:r>
          </a:p>
          <a:p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755576" y="1412776"/>
            <a:ext cx="7560840" cy="2850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</a:pPr>
            <a:r>
              <a:rPr lang="pl-PL" sz="3200" b="1" dirty="0" smtClean="0"/>
              <a:t>Bezpieczeństwo, stabilność: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200" dirty="0" smtClean="0"/>
              <a:t>stabilne, pewne środowisko pracy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200" dirty="0" smtClean="0"/>
              <a:t>stabilne zatrudnienie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</a:pPr>
            <a:r>
              <a:rPr lang="pl-PL" sz="3200" dirty="0" smtClean="0"/>
              <a:t>jasne reguły „gry” (wynagrodzenie, awanse, kary,...)</a:t>
            </a:r>
            <a:endParaRPr lang="pl-PL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27584" y="1628800"/>
            <a:ext cx="7560840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tabLst>
                <a:tab pos="265113" algn="l"/>
              </a:tabLst>
            </a:pPr>
            <a:r>
              <a:rPr lang="pl-PL" sz="3600" b="1" dirty="0" smtClean="0"/>
              <a:t>Przynależność: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być częścią grupy, mieć z nią ciągłe kontakty, być odbieranym sympatycznie przez innych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być częścią przedsiębiorstwa i tak być postrzeganym na 	zewnątrz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odczuwać dumę ze swych przynależności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164134"/>
            <a:ext cx="7560840" cy="469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20000"/>
              </a:spcAft>
              <a:tabLst>
                <a:tab pos="265113" algn="l"/>
              </a:tabLst>
            </a:pPr>
            <a:r>
              <a:rPr lang="pl-PL" sz="3600" b="1" dirty="0" smtClean="0"/>
              <a:t>Uznanie: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być uznawanym indywidualnie za wyniki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być uznawanym za najlepszego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w </a:t>
            </a:r>
            <a:r>
              <a:rPr lang="pl-PL" sz="3600" dirty="0" smtClean="0"/>
              <a:t>pewnych dziedzinach </a:t>
            </a:r>
            <a:r>
              <a:rPr lang="pl-PL" sz="3600" dirty="0" smtClean="0"/>
              <a:t>pracy</a:t>
            </a:r>
            <a:r>
              <a:rPr lang="pl-PL" sz="3600" dirty="0" smtClean="0"/>
              <a:t>; grać, walczyć </a:t>
            </a:r>
            <a:r>
              <a:rPr lang="pl-PL" sz="3600" dirty="0" smtClean="0"/>
              <a:t>i ... </a:t>
            </a:r>
            <a:r>
              <a:rPr lang="pl-PL" sz="3600" dirty="0" smtClean="0"/>
              <a:t>wygrywać</a:t>
            </a:r>
          </a:p>
          <a:p>
            <a:pPr>
              <a:lnSpc>
                <a:spcPct val="9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być uznawanym, słuchanym dzięki temu, kim się jest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164134"/>
            <a:ext cx="756084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tabLst>
                <a:tab pos="265113" algn="l"/>
              </a:tabLst>
            </a:pPr>
            <a:r>
              <a:rPr lang="pl-PL" sz="3600" b="1" dirty="0" smtClean="0"/>
              <a:t>Odpowiedzialność, władza: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posiadać władzę </a:t>
            </a:r>
            <a:br>
              <a:rPr lang="pl-PL" sz="3600" dirty="0" smtClean="0"/>
            </a:br>
            <a:r>
              <a:rPr lang="pl-PL" sz="3600" dirty="0" smtClean="0"/>
              <a:t>i odpowiedzialność wobec zadania lub </a:t>
            </a:r>
            <a:r>
              <a:rPr lang="pl-PL" sz="3600" dirty="0" smtClean="0"/>
              <a:t>innych </a:t>
            </a:r>
            <a:r>
              <a:rPr lang="pl-PL" sz="3600" dirty="0" smtClean="0"/>
              <a:t>osób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kierować grupą roboczą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podejmować decyzje, 			 wymagające użycia zasobów organizacji</a:t>
            </a:r>
          </a:p>
          <a:p>
            <a:pPr>
              <a:buFont typeface="Wingdings" pitchFamily="2" charset="2"/>
              <a:buChar char="ü"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8229600" cy="48244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pl-PL" sz="2800" dirty="0" smtClean="0">
                <a:cs typeface="Times New Roman" pitchFamily="18" charset="0"/>
              </a:rPr>
              <a:t>Z. </a:t>
            </a:r>
            <a:r>
              <a:rPr lang="pl-PL" sz="2800" dirty="0" err="1" smtClean="0">
                <a:cs typeface="Times New Roman" pitchFamily="18" charset="0"/>
              </a:rPr>
              <a:t>Chrościcki</a:t>
            </a:r>
            <a:r>
              <a:rPr lang="pl-PL" sz="2800" dirty="0" smtClean="0">
                <a:cs typeface="Times New Roman" pitchFamily="18" charset="0"/>
              </a:rPr>
              <a:t>, </a:t>
            </a:r>
            <a:r>
              <a:rPr lang="pl-PL" sz="2800" i="1" dirty="0" smtClean="0">
                <a:cs typeface="Times New Roman" pitchFamily="18" charset="0"/>
              </a:rPr>
              <a:t>Zarządzanie projektami – zespołami zadaniowymi.</a:t>
            </a:r>
            <a:r>
              <a:rPr lang="pl-PL" sz="2800" dirty="0" smtClean="0">
                <a:cs typeface="Times New Roman" pitchFamily="18" charset="0"/>
              </a:rPr>
              <a:t> C.H. Beck, Warszawa, 2000</a:t>
            </a:r>
            <a:endParaRPr lang="pl-PL" sz="2800" dirty="0" smtClean="0"/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pl-PL" sz="2800" dirty="0" smtClean="0">
                <a:cs typeface="Times New Roman" pitchFamily="18" charset="0"/>
              </a:rPr>
              <a:t>J.D. </a:t>
            </a:r>
            <a:r>
              <a:rPr lang="pl-PL" sz="2800" dirty="0" err="1" smtClean="0">
                <a:cs typeface="Times New Roman" pitchFamily="18" charset="0"/>
              </a:rPr>
              <a:t>Frame</a:t>
            </a:r>
            <a:r>
              <a:rPr lang="pl-PL" sz="2800" i="1" dirty="0" smtClean="0">
                <a:cs typeface="Times New Roman" pitchFamily="18" charset="0"/>
              </a:rPr>
              <a:t>, Zarządzanie projektami w organizacjach. </a:t>
            </a:r>
            <a:r>
              <a:rPr lang="pl-PL" sz="2800" dirty="0" smtClean="0">
                <a:cs typeface="Times New Roman" pitchFamily="18" charset="0"/>
              </a:rPr>
              <a:t>WIG-PRESS, Warszawa, 2001</a:t>
            </a:r>
            <a:endParaRPr lang="pl-PL" sz="2800" dirty="0" smtClean="0"/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pl-PL" sz="2800" dirty="0" smtClean="0">
                <a:cs typeface="Times New Roman" pitchFamily="18" charset="0"/>
              </a:rPr>
              <a:t>R.W. </a:t>
            </a:r>
            <a:r>
              <a:rPr lang="pl-PL" sz="2800" dirty="0" err="1" smtClean="0">
                <a:cs typeface="Times New Roman" pitchFamily="18" charset="0"/>
              </a:rPr>
              <a:t>Darnall</a:t>
            </a:r>
            <a:r>
              <a:rPr lang="pl-PL" sz="2800" dirty="0" smtClean="0">
                <a:cs typeface="Times New Roman" pitchFamily="18" charset="0"/>
              </a:rPr>
              <a:t>, </a:t>
            </a:r>
            <a:r>
              <a:rPr lang="pl-PL" sz="2800" i="1" dirty="0" smtClean="0">
                <a:cs typeface="Times New Roman" pitchFamily="18" charset="0"/>
              </a:rPr>
              <a:t>Najwspanialszy projekt świata. </a:t>
            </a:r>
            <a:r>
              <a:rPr lang="pl-PL" sz="2800" dirty="0" smtClean="0">
                <a:cs typeface="Times New Roman" pitchFamily="18" charset="0"/>
              </a:rPr>
              <a:t>DIFIN, Warszawa, 2002</a:t>
            </a:r>
            <a:endParaRPr lang="pl-PL" sz="2800" dirty="0" smtClean="0"/>
          </a:p>
          <a:p>
            <a:pPr marL="609600" lvl="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pl-PL" sz="2800" dirty="0" smtClean="0">
                <a:cs typeface="Times New Roman" pitchFamily="18" charset="0"/>
              </a:rPr>
              <a:t>Mc </a:t>
            </a:r>
            <a:r>
              <a:rPr lang="pl-PL" sz="2800" dirty="0" err="1" smtClean="0">
                <a:cs typeface="Times New Roman" pitchFamily="18" charset="0"/>
              </a:rPr>
              <a:t>Ginnis</a:t>
            </a:r>
            <a:r>
              <a:rPr lang="pl-PL" sz="2800" dirty="0" smtClean="0">
                <a:cs typeface="Times New Roman" pitchFamily="18" charset="0"/>
              </a:rPr>
              <a:t> A.L. </a:t>
            </a:r>
            <a:r>
              <a:rPr lang="pl-PL" sz="2800" i="1" dirty="0" smtClean="0">
                <a:cs typeface="Times New Roman" pitchFamily="18" charset="0"/>
              </a:rPr>
              <a:t>Sztuka motywacji, czyli jak wydobyć z ludzi to, co w nich najlepsze. </a:t>
            </a:r>
            <a:r>
              <a:rPr lang="pl-PL" sz="2800" dirty="0" smtClean="0">
                <a:cs typeface="Times New Roman" pitchFamily="18" charset="0"/>
              </a:rPr>
              <a:t>W. Wojciechowski, Oficyna Wydawnicza „</a:t>
            </a:r>
            <a:r>
              <a:rPr lang="pl-PL" sz="2800" dirty="0" err="1" smtClean="0">
                <a:cs typeface="Times New Roman" pitchFamily="18" charset="0"/>
              </a:rPr>
              <a:t>Vocattio</a:t>
            </a:r>
            <a:r>
              <a:rPr lang="pl-PL" sz="2800" dirty="0" smtClean="0">
                <a:cs typeface="Times New Roman" pitchFamily="18" charset="0"/>
              </a:rPr>
              <a:t>”, Warszawa, 1992</a:t>
            </a:r>
          </a:p>
          <a:p>
            <a:pPr marL="609600" lvl="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pl-PL" sz="2800" dirty="0" smtClean="0">
                <a:cs typeface="Times New Roman" pitchFamily="18" charset="0"/>
              </a:rPr>
              <a:t>Waszkiewicz J., </a:t>
            </a:r>
            <a:r>
              <a:rPr lang="pl-PL" sz="2800" i="1" dirty="0" smtClean="0">
                <a:cs typeface="Times New Roman" pitchFamily="18" charset="0"/>
              </a:rPr>
              <a:t>Integracja w zespole</a:t>
            </a:r>
            <a:r>
              <a:rPr lang="pl-PL" sz="2800" dirty="0" smtClean="0">
                <a:cs typeface="Times New Roman" pitchFamily="18" charset="0"/>
              </a:rPr>
              <a:t>. CL Consulting i Logistyka, Oficyna Wydawnicza „Nasz Dom i Ogród”, Wrocław, 2005</a:t>
            </a:r>
          </a:p>
          <a:p>
            <a:pPr marL="609600" lvl="0" indent="-609600">
              <a:lnSpc>
                <a:spcPct val="90000"/>
              </a:lnSpc>
              <a:buFont typeface="+mj-lt"/>
              <a:buAutoNum type="arabicPeriod" startAt="6"/>
            </a:pPr>
            <a:r>
              <a:rPr lang="pl-PL" sz="2800" dirty="0" smtClean="0">
                <a:cs typeface="Times New Roman" pitchFamily="18" charset="0"/>
              </a:rPr>
              <a:t>VI Konferencja Project Management </a:t>
            </a:r>
            <a:r>
              <a:rPr lang="pl-PL" sz="2800" i="1" dirty="0" smtClean="0">
                <a:cs typeface="Times New Roman" pitchFamily="18" charset="0"/>
              </a:rPr>
              <a:t>To ludzie robią projekty</a:t>
            </a:r>
            <a:r>
              <a:rPr lang="pl-PL" sz="2800" dirty="0" smtClean="0">
                <a:cs typeface="Times New Roman" pitchFamily="18" charset="0"/>
              </a:rPr>
              <a:t>. </a:t>
            </a:r>
            <a:r>
              <a:rPr lang="pl-PL" sz="2800" dirty="0" err="1" smtClean="0">
                <a:cs typeface="Times New Roman" pitchFamily="18" charset="0"/>
              </a:rPr>
              <a:t>ODiTK</a:t>
            </a:r>
            <a:r>
              <a:rPr lang="pl-PL" sz="2800" dirty="0" smtClean="0">
                <a:cs typeface="Times New Roman" pitchFamily="18" charset="0"/>
              </a:rPr>
              <a:t>, Gdańsk, SPMP, Gdańsk, 2003</a:t>
            </a:r>
            <a:endParaRPr lang="pl-PL" sz="2800" dirty="0" smtClean="0"/>
          </a:p>
          <a:p>
            <a:pPr marL="609600" indent="-609600">
              <a:lnSpc>
                <a:spcPct val="90000"/>
              </a:lnSpc>
              <a:buFont typeface="+mj-lt"/>
              <a:buAutoNum type="arabicPeriod" startAt="6"/>
            </a:pP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 bwMode="auto">
          <a:xfrm>
            <a:off x="467544" y="1556792"/>
            <a:ext cx="82296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tabLst>
                <a:tab pos="265113" algn="l"/>
              </a:tabLst>
            </a:pPr>
            <a:r>
              <a:rPr lang="pl-PL" sz="3600" b="1" dirty="0" smtClean="0"/>
              <a:t>Samorealizacja: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doskonalić się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rozwijać nowe idee, tworzyć</a:t>
            </a:r>
          </a:p>
          <a:p>
            <a:pPr>
              <a:lnSpc>
                <a:spcPct val="80000"/>
              </a:lnSpc>
              <a:spcBef>
                <a:spcPct val="30000"/>
              </a:spcBef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600" dirty="0" smtClean="0"/>
              <a:t>rozwijać się w sposób ciągły w dążeniu do realizacji celów strategicznych (długoterminowych)</a:t>
            </a:r>
            <a:endParaRPr lang="pl-PL" sz="3600" b="1" dirty="0" smtClean="0"/>
          </a:p>
          <a:p>
            <a:pPr marL="914400" lvl="1" indent="-457200">
              <a:lnSpc>
                <a:spcPct val="90000"/>
              </a:lnSpc>
              <a:buFont typeface="Monotype Sorts" charset="2"/>
              <a:buAutoNum type="alphaUcPeriod"/>
            </a:pPr>
            <a:endParaRPr lang="pl-PL" sz="2400" dirty="0" smtClean="0">
              <a:latin typeface="Times New Roman" pitchFamily="18" charset="0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l-PL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 bwMode="auto">
          <a:xfrm>
            <a:off x="467544" y="1556792"/>
            <a:ext cx="82296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tabLst>
                <a:tab pos="265113" algn="l"/>
              </a:tabLst>
            </a:pPr>
            <a:r>
              <a:rPr lang="pl-PL" sz="3200" b="1" dirty="0" smtClean="0"/>
              <a:t>Potrzeby grup społecznych: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200" dirty="0" smtClean="0"/>
              <a:t>grupy przynależności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buFont typeface="Wingdings" pitchFamily="2" charset="2"/>
              <a:buChar char="ü"/>
              <a:tabLst>
                <a:tab pos="265113" algn="l"/>
              </a:tabLst>
            </a:pPr>
            <a:r>
              <a:rPr lang="pl-PL" sz="3200" dirty="0" smtClean="0"/>
              <a:t>grupy odniesienia (referencyjne)</a:t>
            </a:r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l-PL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293096"/>
            <a:ext cx="24765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 bwMode="auto">
          <a:xfrm>
            <a:off x="467544" y="1556792"/>
            <a:ext cx="82296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20000"/>
              </a:spcAft>
              <a:tabLst>
                <a:tab pos="265113" algn="l"/>
              </a:tabLst>
            </a:pPr>
            <a:r>
              <a:rPr lang="pl-PL" sz="4400" b="1" dirty="0" smtClean="0"/>
              <a:t>Identyfikacja procesu decyzyjnego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  <a:tabLst>
                <a:tab pos="357188" algn="l"/>
              </a:tabLst>
            </a:pPr>
            <a:r>
              <a:rPr lang="pl-PL" sz="4400" dirty="0" smtClean="0"/>
              <a:t>Chcąc </a:t>
            </a:r>
            <a:r>
              <a:rPr lang="pl-PL" sz="4400" b="1" dirty="0" smtClean="0"/>
              <a:t>nie dopuścić do oporu</a:t>
            </a:r>
            <a:r>
              <a:rPr lang="pl-PL" sz="4400" dirty="0" smtClean="0"/>
              <a:t> istotnych udziałowców projektu, agent zmian winien </a:t>
            </a:r>
            <a:r>
              <a:rPr lang="pl-PL" sz="4400" b="1" dirty="0" smtClean="0"/>
              <a:t>zidentyfikować te osoby</a:t>
            </a:r>
            <a:r>
              <a:rPr lang="pl-PL" sz="4400" dirty="0" smtClean="0"/>
              <a:t>, </a:t>
            </a:r>
            <a:r>
              <a:rPr lang="pl-PL" sz="4400" b="1" dirty="0" smtClean="0"/>
              <a:t>ich rolę w szeroko rozumianym procesie decyzyjnym</a:t>
            </a:r>
            <a:r>
              <a:rPr lang="pl-PL" sz="4400" dirty="0" smtClean="0"/>
              <a:t>, a następnie wybrać </a:t>
            </a:r>
            <a:r>
              <a:rPr lang="pl-PL" sz="4400" b="1" dirty="0" smtClean="0"/>
              <a:t>najwłaściwszą</a:t>
            </a:r>
            <a:r>
              <a:rPr lang="pl-PL" sz="4400" dirty="0" smtClean="0"/>
              <a:t> wobec każdej z nich </a:t>
            </a:r>
            <a:r>
              <a:rPr lang="pl-PL" sz="4400" b="1" dirty="0" smtClean="0"/>
              <a:t>taktykę postępowania.</a:t>
            </a:r>
          </a:p>
          <a:p>
            <a:endParaRPr lang="pl-PL" sz="3600" dirty="0" smtClean="0"/>
          </a:p>
          <a:p>
            <a:pPr marL="450850" marR="0" lvl="0" indent="-4508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l-PL" sz="4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0850" marR="0" lvl="0" indent="-4508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14" name="Symbol zastępczy zawartości 2"/>
          <p:cNvSpPr txBox="1">
            <a:spLocks/>
          </p:cNvSpPr>
          <p:nvPr/>
        </p:nvSpPr>
        <p:spPr bwMode="auto">
          <a:xfrm>
            <a:off x="467544" y="1556792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3600" b="1" dirty="0" smtClean="0"/>
              <a:t>Ułożenie planu uczestnictwa osób</a:t>
            </a:r>
            <a:r>
              <a:rPr lang="pl-PL" sz="3600" b="1" dirty="0" smtClean="0"/>
              <a:t>:</a:t>
            </a:r>
            <a:endParaRPr kumimoji="0" lang="pl-PL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6673" name="Object 0"/>
          <p:cNvGraphicFramePr>
            <a:graphicFrameLocks noChangeAspect="1"/>
          </p:cNvGraphicFramePr>
          <p:nvPr/>
        </p:nvGraphicFramePr>
        <p:xfrm>
          <a:off x="457200" y="2564904"/>
          <a:ext cx="8686800" cy="2911475"/>
        </p:xfrm>
        <a:graphic>
          <a:graphicData uri="http://schemas.openxmlformats.org/presentationml/2006/ole">
            <p:oleObj spid="_x0000_s156673" name="Document" r:id="rId3" imgW="6109354" imgH="198763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graphicFrame>
        <p:nvGraphicFramePr>
          <p:cNvPr id="155650" name="Object 0"/>
          <p:cNvGraphicFramePr>
            <a:graphicFrameLocks noChangeAspect="1"/>
          </p:cNvGraphicFramePr>
          <p:nvPr/>
        </p:nvGraphicFramePr>
        <p:xfrm>
          <a:off x="899592" y="692696"/>
          <a:ext cx="7908925" cy="5599113"/>
        </p:xfrm>
        <a:graphic>
          <a:graphicData uri="http://schemas.openxmlformats.org/presentationml/2006/ole">
            <p:oleObj spid="_x0000_s155650" name="Document" r:id="rId3" imgW="6520590" imgH="46161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graphicFrame>
        <p:nvGraphicFramePr>
          <p:cNvPr id="154626" name="Object 0"/>
          <p:cNvGraphicFramePr>
            <a:graphicFrameLocks noChangeAspect="1"/>
          </p:cNvGraphicFramePr>
          <p:nvPr/>
        </p:nvGraphicFramePr>
        <p:xfrm>
          <a:off x="1763688" y="1077912"/>
          <a:ext cx="5854700" cy="5780088"/>
        </p:xfrm>
        <a:graphic>
          <a:graphicData uri="http://schemas.openxmlformats.org/presentationml/2006/ole">
            <p:oleObj spid="_x0000_s154626" name="Document" r:id="rId3" imgW="6212255" imgH="618459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683568" y="1772816"/>
            <a:ext cx="77048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/>
              <a:t>Metody i narzędzia – komunikacja. Spontaniczność wypowiedzi:</a:t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dirty="0" smtClean="0"/>
              <a:t>Aby się skutecznie porozumiewać, należy </a:t>
            </a:r>
            <a:r>
              <a:rPr lang="pl-PL" sz="3200" u="sng" dirty="0" smtClean="0"/>
              <a:t>panować</a:t>
            </a:r>
            <a:r>
              <a:rPr lang="pl-PL" sz="3200" dirty="0" smtClean="0"/>
              <a:t> nad spontanicznością wypowiedzi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6048970"/>
          </a:xfrm>
        </p:spPr>
        <p:txBody>
          <a:bodyPr/>
          <a:lstStyle/>
          <a:p>
            <a:pPr>
              <a:buNone/>
              <a:defRPr/>
            </a:pPr>
            <a:endParaRPr lang="pl-PL" sz="3600" dirty="0" smtClean="0">
              <a:cs typeface="Times New Roman" pitchFamily="18" charset="0"/>
            </a:endParaRPr>
          </a:p>
          <a:p>
            <a:pPr>
              <a:buNone/>
            </a:pP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755576" y="1556792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600"/>
              </a:spcBef>
              <a:spcAft>
                <a:spcPts val="1800"/>
              </a:spcAft>
              <a:buNone/>
            </a:pPr>
            <a:r>
              <a:rPr lang="pl-PL" sz="6000" b="1" dirty="0" smtClean="0">
                <a:latin typeface="Bradley Hand ITC" pitchFamily="66" charset="0"/>
              </a:rPr>
              <a:t>DZIĘKUJĘ ZA WSPÓŁPRACĘ </a:t>
            </a:r>
          </a:p>
          <a:p>
            <a:pPr algn="ctr">
              <a:spcAft>
                <a:spcPts val="1800"/>
              </a:spcAft>
              <a:buNone/>
            </a:pPr>
            <a:r>
              <a:rPr lang="pl-PL" sz="6000" b="1" dirty="0" smtClean="0">
                <a:latin typeface="Bradley Hand ITC" pitchFamily="66" charset="0"/>
              </a:rPr>
              <a:t>i/and</a:t>
            </a:r>
          </a:p>
          <a:p>
            <a:pPr algn="ctr">
              <a:spcAft>
                <a:spcPts val="1800"/>
              </a:spcAft>
              <a:buNone/>
            </a:pPr>
            <a:r>
              <a:rPr lang="pl-PL" sz="6000" b="1" dirty="0" smtClean="0">
                <a:latin typeface="Bradley Hand ITC" pitchFamily="66" charset="0"/>
              </a:rPr>
              <a:t>HAPPY PROJECTS!!!</a:t>
            </a:r>
            <a:endParaRPr lang="pl-PL" sz="6000" dirty="0" smtClean="0"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700808"/>
            <a:ext cx="8280151" cy="720725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2"/>
            </a:pPr>
            <a:r>
              <a:rPr lang="pl-PL" b="1" dirty="0" smtClean="0"/>
              <a:t>Elementy kompetencji behawioralnych                </a:t>
            </a: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4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l-PL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229600" cy="482441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sz="3600" b="1" dirty="0" smtClean="0"/>
              <a:t>Przywództwo</a:t>
            </a:r>
          </a:p>
          <a:p>
            <a:pPr>
              <a:lnSpc>
                <a:spcPct val="90000"/>
              </a:lnSpc>
              <a:spcAft>
                <a:spcPct val="35000"/>
              </a:spcAft>
              <a:buNone/>
            </a:pPr>
            <a:r>
              <a:rPr lang="pl-PL" b="1" dirty="0" smtClean="0"/>
              <a:t>Zadania Kierownika Projektu</a:t>
            </a:r>
          </a:p>
          <a:p>
            <a:pPr>
              <a:lnSpc>
                <a:spcPct val="90000"/>
              </a:lnSpc>
              <a:buNone/>
            </a:pPr>
            <a:r>
              <a:rPr lang="pl-PL" sz="2800" b="1" dirty="0" smtClean="0"/>
              <a:t>Oprócz: „</a:t>
            </a:r>
            <a:r>
              <a:rPr lang="pl-PL" sz="2800" b="1" i="1" dirty="0" smtClean="0"/>
              <a:t>Osiągnąć cel – na czas, w budżecie i zgodnie z wymogami” </a:t>
            </a:r>
            <a:r>
              <a:rPr lang="pl-PL" sz="2800" b="1" dirty="0" smtClean="0"/>
              <a:t>dochodzą:</a:t>
            </a:r>
            <a:br>
              <a:rPr lang="pl-PL" sz="2800" b="1" dirty="0" smtClean="0"/>
            </a:br>
            <a:endParaRPr lang="pl-PL" sz="2800" b="1" dirty="0" smtClean="0"/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l-PL" sz="2800" dirty="0" smtClean="0"/>
              <a:t>rozwój pracowników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l-PL" sz="2800" dirty="0" smtClean="0"/>
              <a:t>przekazywanie nabytych doświadczeń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sz="2800" dirty="0" smtClean="0"/>
              <a:t>pośredniczenie między kierownictwem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pl-PL" sz="2800" dirty="0" smtClean="0"/>
              <a:t>	a pracownikami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388830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pl-PL" b="1" dirty="0" smtClean="0"/>
              <a:t>Przywództwo</a:t>
            </a:r>
            <a:r>
              <a:rPr lang="pl-PL" dirty="0" smtClean="0"/>
              <a:t> - akt kreowania systemu społecznego</a:t>
            </a:r>
            <a:r>
              <a:rPr lang="pl-PL" dirty="0" smtClean="0"/>
              <a:t>, w </a:t>
            </a:r>
            <a:r>
              <a:rPr lang="pl-PL" dirty="0" smtClean="0"/>
              <a:t>którym lider i osoby podlegające mu wypełniają zadanie, minimalizując koszty, czas, straty emocjonalne i społeczne.</a:t>
            </a:r>
            <a:br>
              <a:rPr lang="pl-PL" dirty="0" smtClean="0"/>
            </a:br>
            <a:r>
              <a:rPr lang="pl-PL" b="1" dirty="0" smtClean="0"/>
              <a:t>Przywództwo</a:t>
            </a:r>
            <a:r>
              <a:rPr lang="pl-PL" dirty="0" smtClean="0"/>
              <a:t> - główne zadanie kierownika projektu.</a:t>
            </a:r>
            <a:br>
              <a:rPr lang="pl-PL" dirty="0" smtClean="0"/>
            </a:br>
            <a:r>
              <a:rPr lang="pl-PL" b="1" dirty="0" smtClean="0"/>
              <a:t>Przywództwo to: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pl-PL" dirty="0" smtClean="0"/>
              <a:t>określenie wizji i kierunku działań</a:t>
            </a:r>
          </a:p>
          <a:p>
            <a:pPr marL="609600" indent="-609600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l-PL" dirty="0" smtClean="0"/>
              <a:t>przekonanie innych, by podążali za mną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8229600" cy="482441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ts val="2400"/>
              </a:spcAft>
              <a:buNone/>
            </a:pPr>
            <a:r>
              <a:rPr lang="pl-PL" sz="2800" b="1" dirty="0" smtClean="0"/>
              <a:t>Przywódca, chcąc skutecznie wprowadzić zmiany: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pl-PL" sz="2800" dirty="0" smtClean="0"/>
              <a:t>pobudza motywację przez wspólne określenie  problemów firmy</a:t>
            </a:r>
          </a:p>
          <a:p>
            <a:pPr marL="609600" indent="-609600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ü"/>
            </a:pPr>
            <a:r>
              <a:rPr lang="pl-PL" sz="2800" dirty="0" smtClean="0"/>
              <a:t>tworzy wspólnie z pracownikami wizję</a:t>
            </a:r>
          </a:p>
          <a:p>
            <a:pPr marL="609600" indent="-609600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ü"/>
            </a:pPr>
            <a:r>
              <a:rPr lang="pl-PL" sz="2800" dirty="0" smtClean="0"/>
              <a:t>buduje konsensus dla nowej wizji, 	 	  kompetencje dla jej wdrożenia i spójność dla jej kontynuacji</a:t>
            </a:r>
          </a:p>
          <a:p>
            <a:pPr marL="609600" indent="-609600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ü"/>
            </a:pPr>
            <a:r>
              <a:rPr lang="pl-PL" sz="2800" dirty="0" smtClean="0"/>
              <a:t>propaguje „odrodzenie” bez wywierania nacisków</a:t>
            </a:r>
          </a:p>
          <a:p>
            <a:pPr marL="609600" indent="-609600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ü"/>
            </a:pPr>
            <a:r>
              <a:rPr lang="pl-PL" sz="2800" dirty="0" smtClean="0"/>
              <a:t>instytucjonalizuje zmianę poprzez politykę, systemy </a:t>
            </a:r>
            <a:r>
              <a:rPr lang="pl-PL" sz="2800" dirty="0" smtClean="0"/>
              <a:t> i </a:t>
            </a:r>
            <a:r>
              <a:rPr lang="pl-PL" sz="2800" dirty="0" smtClean="0"/>
              <a:t>struktury</a:t>
            </a:r>
          </a:p>
          <a:p>
            <a:pPr marL="609600" indent="-609600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ü"/>
            </a:pPr>
            <a:r>
              <a:rPr lang="pl-PL" sz="2800" dirty="0" smtClean="0"/>
              <a:t>kontroluje i modyfikuje w razie potrzeby strategię</a:t>
            </a:r>
            <a:r>
              <a:rPr lang="pl-PL" sz="2800" dirty="0" smtClean="0">
                <a:solidFill>
                  <a:srgbClr val="000066"/>
                </a:solidFill>
              </a:rPr>
              <a:t/>
            </a:r>
            <a:br>
              <a:rPr lang="pl-PL" sz="2800" dirty="0" smtClean="0">
                <a:solidFill>
                  <a:srgbClr val="000066"/>
                </a:solidFill>
              </a:rPr>
            </a:br>
            <a:endParaRPr lang="fr-FR" sz="28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24412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pl-PL" b="1" dirty="0" smtClean="0"/>
              <a:t>Autorytet</a:t>
            </a:r>
          </a:p>
          <a:p>
            <a:pPr>
              <a:spcAft>
                <a:spcPts val="1200"/>
              </a:spcAft>
              <a:buNone/>
            </a:pPr>
            <a:r>
              <a:rPr lang="pl-PL" sz="2800" b="1" dirty="0" smtClean="0"/>
              <a:t>Problem:</a:t>
            </a:r>
            <a:r>
              <a:rPr lang="pl-PL" sz="2800" dirty="0" smtClean="0"/>
              <a:t> niski autorytet Kierownika Projektu</a:t>
            </a:r>
          </a:p>
          <a:p>
            <a:pPr>
              <a:buNone/>
            </a:pPr>
            <a:r>
              <a:rPr lang="pl-PL" sz="2800" b="1" dirty="0" smtClean="0"/>
              <a:t>Budowanie autorytetu</a:t>
            </a:r>
            <a:r>
              <a:rPr lang="pl-PL" sz="2800" dirty="0" smtClean="0"/>
              <a:t> - wykorzystywanie swoich atutów do jego budowania</a:t>
            </a:r>
          </a:p>
          <a:p>
            <a:pPr marL="609600" indent="-609600">
              <a:spcAft>
                <a:spcPct val="20000"/>
              </a:spcAft>
              <a:buNone/>
            </a:pPr>
            <a:r>
              <a:rPr lang="pl-PL" sz="2800" b="1" dirty="0" smtClean="0">
                <a:cs typeface="Times New Roman" pitchFamily="18" charset="0"/>
              </a:rPr>
              <a:t>Rodzaje autorytetu:</a:t>
            </a:r>
            <a:endParaRPr lang="pl-PL" sz="2800" b="1" dirty="0" smtClean="0"/>
          </a:p>
          <a:p>
            <a:pPr marL="609600" indent="-609600">
              <a:buFont typeface="Wingdings" pitchFamily="2" charset="2"/>
              <a:buChar char="ü"/>
            </a:pPr>
            <a:r>
              <a:rPr lang="pl-PL" sz="2800" dirty="0" smtClean="0">
                <a:cs typeface="Times New Roman" pitchFamily="18" charset="0"/>
              </a:rPr>
              <a:t>autorytet formalny</a:t>
            </a:r>
            <a:endParaRPr lang="pl-PL" sz="2800" dirty="0" smtClean="0"/>
          </a:p>
          <a:p>
            <a:pPr marL="609600" indent="-609600">
              <a:buFont typeface="Wingdings" pitchFamily="2" charset="2"/>
              <a:buChar char="ü"/>
            </a:pPr>
            <a:r>
              <a:rPr lang="pl-PL" sz="2800" dirty="0" smtClean="0">
                <a:cs typeface="Times New Roman" pitchFamily="18" charset="0"/>
              </a:rPr>
              <a:t>autorytet finansowy</a:t>
            </a:r>
            <a:endParaRPr lang="pl-PL" sz="2800" dirty="0" smtClean="0"/>
          </a:p>
          <a:p>
            <a:pPr marL="609600" indent="-609600">
              <a:buFont typeface="Wingdings" pitchFamily="2" charset="2"/>
              <a:buChar char="ü"/>
            </a:pPr>
            <a:r>
              <a:rPr lang="pl-PL" sz="2800" dirty="0" smtClean="0">
                <a:cs typeface="Times New Roman" pitchFamily="18" charset="0"/>
              </a:rPr>
              <a:t>autorytet administracyjny</a:t>
            </a:r>
            <a:endParaRPr lang="pl-PL" sz="2800" dirty="0" smtClean="0"/>
          </a:p>
          <a:p>
            <a:pPr marL="609600" indent="-609600">
              <a:buFont typeface="Wingdings" pitchFamily="2" charset="2"/>
              <a:buChar char="ü"/>
            </a:pPr>
            <a:r>
              <a:rPr lang="pl-PL" sz="2800" dirty="0" smtClean="0">
                <a:cs typeface="Times New Roman" pitchFamily="18" charset="0"/>
              </a:rPr>
              <a:t>autorytet techniczny</a:t>
            </a:r>
            <a:endParaRPr lang="pl-PL" sz="2800" dirty="0" smtClean="0"/>
          </a:p>
          <a:p>
            <a:pPr marL="609600" indent="-609600">
              <a:buFont typeface="Wingdings" pitchFamily="2" charset="2"/>
              <a:buChar char="ü"/>
            </a:pPr>
            <a:r>
              <a:rPr lang="pl-PL" sz="2800" dirty="0" smtClean="0">
                <a:cs typeface="Times New Roman" pitchFamily="18" charset="0"/>
              </a:rPr>
              <a:t>autorytet charyzmatyczny</a:t>
            </a:r>
            <a:r>
              <a:rPr lang="pl-PL" b="1" dirty="0" smtClean="0">
                <a:cs typeface="Times New Roman" pitchFamily="18" charset="0"/>
              </a:rPr>
              <a:t/>
            </a:r>
            <a:br>
              <a:rPr lang="pl-PL" b="1" dirty="0" smtClean="0">
                <a:cs typeface="Times New Roman" pitchFamily="18" charset="0"/>
              </a:rPr>
            </a:br>
            <a:endParaRPr lang="fr-FR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1675</Words>
  <Application>Microsoft Office PowerPoint</Application>
  <PresentationFormat>Pokaz na ekranie (4:3)</PresentationFormat>
  <Paragraphs>374</Paragraphs>
  <Slides>57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57</vt:i4>
      </vt:variant>
    </vt:vector>
  </HeadingPairs>
  <TitlesOfParts>
    <vt:vector size="59" baseType="lpstr">
      <vt:lpstr>Projekt domyślny</vt:lpstr>
      <vt:lpstr>Document</vt:lpstr>
      <vt:lpstr>LUDZIE W PROJEKCIE</vt:lpstr>
      <vt:lpstr>CELE ZAJĘĆ</vt:lpstr>
      <vt:lpstr>PLAN ZAJĘĆ</vt:lpstr>
      <vt:lpstr>ŹRÓDŁA – TE CO POPRZEDNIO PLUS:</vt:lpstr>
      <vt:lpstr>Slajd 5</vt:lpstr>
      <vt:lpstr>Elementy kompetencji behawioralnych                   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  <vt:lpstr>Slajd 56</vt:lpstr>
      <vt:lpstr>Slajd 57</vt:lpstr>
    </vt:vector>
  </TitlesOfParts>
  <Company>edp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OEM</dc:creator>
  <cp:lastModifiedBy>Janek</cp:lastModifiedBy>
  <cp:revision>243</cp:revision>
  <dcterms:created xsi:type="dcterms:W3CDTF">2010-09-08T10:27:05Z</dcterms:created>
  <dcterms:modified xsi:type="dcterms:W3CDTF">2011-12-06T11:46:48Z</dcterms:modified>
</cp:coreProperties>
</file>